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269" r:id="rId4"/>
    <p:sldId id="271" r:id="rId5"/>
    <p:sldId id="280" r:id="rId6"/>
    <p:sldId id="270" r:id="rId7"/>
    <p:sldId id="273" r:id="rId8"/>
    <p:sldId id="272" r:id="rId9"/>
    <p:sldId id="276" r:id="rId10"/>
    <p:sldId id="277" r:id="rId11"/>
    <p:sldId id="278" r:id="rId12"/>
    <p:sldId id="284" r:id="rId13"/>
    <p:sldId id="259" r:id="rId14"/>
    <p:sldId id="283" r:id="rId15"/>
    <p:sldId id="285" r:id="rId16"/>
    <p:sldId id="286" r:id="rId17"/>
    <p:sldId id="287" r:id="rId18"/>
    <p:sldId id="289" r:id="rId19"/>
    <p:sldId id="290" r:id="rId20"/>
    <p:sldId id="291" r:id="rId21"/>
    <p:sldId id="300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82" r:id="rId30"/>
    <p:sldId id="299" r:id="rId31"/>
    <p:sldId id="281" r:id="rId32"/>
    <p:sldId id="302" r:id="rId33"/>
    <p:sldId id="304" r:id="rId34"/>
    <p:sldId id="305" r:id="rId35"/>
    <p:sldId id="301" r:id="rId36"/>
    <p:sldId id="262" r:id="rId37"/>
    <p:sldId id="261" r:id="rId38"/>
    <p:sldId id="303" r:id="rId39"/>
    <p:sldId id="264" r:id="rId40"/>
    <p:sldId id="265" r:id="rId41"/>
    <p:sldId id="26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E7"/>
    <a:srgbClr val="EFECB2"/>
    <a:srgbClr val="B2ACED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/>
    <p:restoredTop sz="80016"/>
  </p:normalViewPr>
  <p:slideViewPr>
    <p:cSldViewPr snapToGrid="0" snapToObjects="1">
      <p:cViewPr>
        <p:scale>
          <a:sx n="85" d="100"/>
          <a:sy n="85" d="100"/>
        </p:scale>
        <p:origin x="10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5183C-D4C3-CF4C-A143-532D8DB37168}" type="datetimeFigureOut"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9A65C-AE6E-9747-B980-7E67822E4A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4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918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766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大文件，即使修改很小一部分，也会生成一个新的对象，势必会造成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537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66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位于于</a:t>
            </a:r>
            <a:r>
              <a:rPr lang="en-US" altLang="zh-CN"/>
              <a:t>working</a:t>
            </a:r>
            <a:r>
              <a:rPr lang="zh-CN" altLang="en-US" baseline="0"/>
              <a:t> </a:t>
            </a:r>
            <a:r>
              <a:rPr lang="en-US" altLang="zh-CN" baseline="0"/>
              <a:t>dir</a:t>
            </a:r>
            <a:r>
              <a:rPr lang="zh-CN" altLang="en-US" baseline="0"/>
              <a:t>与</a:t>
            </a:r>
            <a:r>
              <a:rPr lang="en-US" altLang="zh-CN" baseline="0"/>
              <a:t>repository</a:t>
            </a:r>
            <a:r>
              <a:rPr lang="zh-CN" altLang="en-US" baseline="0"/>
              <a:t>之间</a:t>
            </a:r>
            <a:endParaRPr lang="en-US" altLang="zh-CN" baseline="0"/>
          </a:p>
          <a:p>
            <a:endParaRPr lang="en-US" altLang="zh-CN" baseline="0"/>
          </a:p>
          <a:p>
            <a:r>
              <a:rPr lang="zh-CN" altLang="en-US" baseline="0"/>
              <a:t>修改文件后会出现两种状态</a:t>
            </a:r>
            <a:endParaRPr lang="en-US" altLang="zh-CN" baseline="0"/>
          </a:p>
          <a:p>
            <a:r>
              <a:rPr lang="en-US" altLang="zh-CN" baseline="0"/>
              <a:t>working</a:t>
            </a:r>
            <a:r>
              <a:rPr lang="zh-CN" altLang="en-US" baseline="0"/>
              <a:t> </a:t>
            </a:r>
            <a:r>
              <a:rPr lang="en-US" altLang="zh-CN" baseline="0"/>
              <a:t>directory</a:t>
            </a:r>
            <a:r>
              <a:rPr lang="zh-CN" altLang="en-US" baseline="0"/>
              <a:t> </a:t>
            </a:r>
            <a:r>
              <a:rPr lang="mr-IN" altLang="zh-CN" baseline="0"/>
              <a:t>–</a:t>
            </a:r>
            <a:r>
              <a:rPr lang="zh-CN" altLang="en-US" baseline="0"/>
              <a:t> </a:t>
            </a:r>
            <a:r>
              <a:rPr lang="en-US" altLang="zh-CN" baseline="0"/>
              <a:t>staging</a:t>
            </a:r>
            <a:r>
              <a:rPr lang="zh-CN" altLang="en-US" baseline="0"/>
              <a:t> </a:t>
            </a:r>
            <a:r>
              <a:rPr lang="en-US" altLang="zh-CN" baseline="0"/>
              <a:t>area</a:t>
            </a:r>
          </a:p>
          <a:p>
            <a:r>
              <a:rPr lang="en-US" altLang="zh-CN" baseline="0"/>
              <a:t>staging</a:t>
            </a:r>
            <a:r>
              <a:rPr lang="zh-CN" altLang="en-US" baseline="0"/>
              <a:t> </a:t>
            </a:r>
            <a:r>
              <a:rPr lang="en-US" altLang="zh-CN" baseline="0"/>
              <a:t>area</a:t>
            </a:r>
            <a:r>
              <a:rPr lang="zh-CN" altLang="en-US" baseline="0"/>
              <a:t> </a:t>
            </a:r>
            <a:r>
              <a:rPr lang="mr-IN" altLang="zh-CN" baseline="0"/>
              <a:t>–</a:t>
            </a:r>
            <a:r>
              <a:rPr lang="zh-CN" altLang="en-US" baseline="0"/>
              <a:t> </a:t>
            </a:r>
            <a:r>
              <a:rPr lang="en-US" altLang="zh-CN" baseline="0"/>
              <a:t>last</a:t>
            </a:r>
            <a:r>
              <a:rPr lang="zh-CN" altLang="en-US" baseline="0"/>
              <a:t> </a:t>
            </a:r>
            <a:r>
              <a:rPr lang="en-US" altLang="zh-CN" baseline="0"/>
              <a:t>commit</a:t>
            </a:r>
            <a:r>
              <a:rPr lang="zh-CN" altLang="en-US" baseline="0"/>
              <a:t>（</a:t>
            </a:r>
            <a:r>
              <a:rPr lang="en-US" altLang="zh-CN" baseline="0"/>
              <a:t>version</a:t>
            </a:r>
            <a:r>
              <a:rPr lang="zh-CN" altLang="en-US" baseline="0"/>
              <a:t>）</a:t>
            </a:r>
            <a:endParaRPr lang="en-US" altLang="zh-CN" baseline="0"/>
          </a:p>
          <a:p>
            <a:endParaRPr lang="en-US" altLang="zh-CN" baseline="0"/>
          </a:p>
          <a:p>
            <a:r>
              <a:rPr lang="en-US" altLang="zh-CN" baseline="0"/>
              <a:t>【</a:t>
            </a:r>
            <a:r>
              <a:rPr lang="zh-CN" altLang="en-US" baseline="0"/>
              <a:t>用</a:t>
            </a:r>
            <a:r>
              <a:rPr lang="en-US" altLang="zh-CN" baseline="0"/>
              <a:t>git</a:t>
            </a:r>
            <a:r>
              <a:rPr lang="zh-CN" altLang="en-US" baseline="0"/>
              <a:t> </a:t>
            </a:r>
            <a:r>
              <a:rPr lang="en-US" altLang="zh-CN" baseline="0"/>
              <a:t>diff</a:t>
            </a:r>
            <a:r>
              <a:rPr lang="zh-CN" altLang="en-US" baseline="0"/>
              <a:t>来演示</a:t>
            </a:r>
            <a:r>
              <a:rPr lang="en-US" altLang="zh-CN" baseline="0"/>
              <a:t>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929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44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16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rPr lang="uk-UA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958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注：引用更新时，并不会更新</a:t>
            </a:r>
            <a:r>
              <a:rPr lang="en-US" altLang="zh-CN"/>
              <a:t>packed-refs</a:t>
            </a:r>
            <a:r>
              <a:rPr lang="zh-CN" altLang="en-US"/>
              <a:t>，而是在</a:t>
            </a:r>
            <a:r>
              <a:rPr lang="en-US" altLang="zh-CN"/>
              <a:t>refs/heads</a:t>
            </a:r>
            <a:r>
              <a:rPr lang="zh-CN" altLang="en-US"/>
              <a:t>下创建一个新的引用，当获取引用的</a:t>
            </a:r>
            <a:r>
              <a:rPr lang="en-US" altLang="zh-CN"/>
              <a:t>SHA-1</a:t>
            </a:r>
            <a:r>
              <a:rPr lang="zh-CN" altLang="en-US"/>
              <a:t>值时，先从</a:t>
            </a:r>
            <a:r>
              <a:rPr lang="en-US" altLang="zh-CN"/>
              <a:t>refs/heads</a:t>
            </a:r>
            <a:r>
              <a:rPr lang="zh-CN" altLang="en-US"/>
              <a:t>下查找，如果没有才去</a:t>
            </a:r>
            <a:r>
              <a:rPr lang="en-US" altLang="zh-CN"/>
              <a:t>packed-refs</a:t>
            </a:r>
            <a:r>
              <a:rPr lang="zh-CN" altLang="en-US"/>
              <a:t>里查找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A65C-AE6E-9747-B980-7E67822E4A90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8" y="630937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6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20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2" y="382385"/>
            <a:ext cx="8392585" cy="560040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31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2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7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1"/>
            <a:ext cx="4800600" cy="3619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1"/>
            <a:ext cx="4800600" cy="3619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1"/>
            <a:ext cx="10172700" cy="1493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4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3"/>
            <a:ext cx="4800600" cy="29963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4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3"/>
            <a:ext cx="4800600" cy="29963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6" y="457200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7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3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2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6" y="1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 userDrawn="1">
          <p15:clr>
            <a:srgbClr val="F26B43"/>
          </p15:clr>
        </p15:guide>
        <p15:guide id="2" pos="720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5" orient="horz" pos="3720" userDrawn="1">
          <p15:clr>
            <a:srgbClr val="F26B43"/>
          </p15:clr>
        </p15:guide>
        <p15:guide id="6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/blob/master/Documentation/technical/index-format.txt" TargetMode="External"/><Relationship Id="rId4" Type="http://schemas.openxmlformats.org/officeDocument/2006/relationships/hyperlink" Target="http://www.cnfree.org/tools/hash.php" TargetMode="External"/><Relationship Id="rId5" Type="http://schemas.openxmlformats.org/officeDocument/2006/relationships/hyperlink" Target="http://string-functions.com/hex-string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/zh/v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Impact" charset="0"/>
                <a:ea typeface="Impact" charset="0"/>
                <a:cs typeface="Impact" charset="0"/>
              </a:rPr>
              <a:t>G</a:t>
            </a:r>
            <a:r>
              <a:rPr lang="en-US" altLang="zh-CN" cap="none">
                <a:latin typeface="Impact" charset="0"/>
                <a:ea typeface="Impact" charset="0"/>
                <a:cs typeface="Impact" charset="0"/>
              </a:rPr>
              <a:t>it</a:t>
            </a:r>
            <a:endParaRPr lang="en-US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version</a:t>
            </a:r>
            <a:r>
              <a:rPr lang="zh-CN" altLang="en-US"/>
              <a:t> </a:t>
            </a:r>
            <a:r>
              <a:rPr lang="en-US" altLang="zh-CN"/>
              <a:t>control</a:t>
            </a:r>
            <a:r>
              <a:rPr lang="zh-CN" altLang="en-US"/>
              <a:t> </a:t>
            </a:r>
            <a:r>
              <a:rPr lang="en-US" altLang="zh-CN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Workflow</a:t>
            </a:r>
            <a:endParaRPr lang="en-US" cap="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30" y="1369359"/>
            <a:ext cx="6350000" cy="5219700"/>
          </a:xfrm>
          <a:prstGeom prst="rect">
            <a:avLst/>
          </a:prstGeom>
        </p:spPr>
      </p:pic>
      <p:sp>
        <p:nvSpPr>
          <p:cNvPr id="5" name="Action Button: Information 4">
            <a:hlinkClick r:id="rId3" action="ppaction://hlinksldjump" highlightClick="1"/>
          </p:cNvPr>
          <p:cNvSpPr/>
          <p:nvPr/>
        </p:nvSpPr>
        <p:spPr>
          <a:xfrm>
            <a:off x="10223147" y="5468471"/>
            <a:ext cx="753035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104900"/>
            <a:ext cx="635000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20588"/>
            <a:ext cx="63500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1136276"/>
            <a:ext cx="6350000" cy="464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151964"/>
            <a:ext cx="6350000" cy="464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1128432"/>
            <a:ext cx="6350000" cy="464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1128432"/>
            <a:ext cx="6350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.git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3481687" cy="3593591"/>
          </a:xfrm>
        </p:spPr>
        <p:txBody>
          <a:bodyPr>
            <a:normAutofit/>
          </a:bodyPr>
          <a:lstStyle/>
          <a:p>
            <a:r>
              <a:rPr lang="en-US" altLang="zh-CN" sz="2800"/>
              <a:t>HEAD</a:t>
            </a:r>
          </a:p>
          <a:p>
            <a:r>
              <a:rPr lang="en-US" altLang="zh-CN" sz="2800"/>
              <a:t>index</a:t>
            </a:r>
          </a:p>
          <a:p>
            <a:r>
              <a:rPr lang="en-US" altLang="zh-CN" sz="2800"/>
              <a:t>objects</a:t>
            </a:r>
          </a:p>
          <a:p>
            <a:r>
              <a:rPr lang="en-US" altLang="zh-CN" sz="2800"/>
              <a:t>refs</a:t>
            </a:r>
          </a:p>
          <a:p>
            <a:r>
              <a:rPr lang="en-US" altLang="zh-CN" sz="2800"/>
              <a:t>logs</a:t>
            </a:r>
            <a:endParaRPr lang="en-US" sz="28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67749" y="2286001"/>
            <a:ext cx="348168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/>
              <a:t>config</a:t>
            </a:r>
          </a:p>
          <a:p>
            <a:r>
              <a:rPr lang="en-US" altLang="zh-CN" sz="2800"/>
              <a:t>hooks</a:t>
            </a:r>
          </a:p>
          <a:p>
            <a:r>
              <a:rPr lang="en-US" altLang="zh-CN" sz="2800"/>
              <a:t>description</a:t>
            </a:r>
          </a:p>
          <a:p>
            <a:r>
              <a:rPr lang="en-US" altLang="zh-CN" sz="2800"/>
              <a:t>info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5995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命令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037498" cy="359359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add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rm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reset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checkout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commit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fetch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merge</a:t>
            </a:r>
          </a:p>
          <a:p>
            <a:r>
              <a:rPr lang="en-US" altLang="zh-CN" sz="2600"/>
              <a:t>git</a:t>
            </a:r>
            <a:r>
              <a:rPr lang="zh-CN" altLang="en-US" sz="2600"/>
              <a:t> </a:t>
            </a:r>
            <a:r>
              <a:rPr lang="en-US" altLang="zh-CN" sz="2600"/>
              <a:t>pull</a:t>
            </a:r>
          </a:p>
          <a:p>
            <a:endParaRPr lang="en-US" altLang="zh-C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26203" y="2286001"/>
            <a:ext cx="403749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init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branch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remote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push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config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reflog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36941" y="2286001"/>
            <a:ext cx="403749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status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diff</a:t>
            </a:r>
          </a:p>
        </p:txBody>
      </p:sp>
    </p:spTree>
    <p:extLst>
      <p:ext uri="{BB962C8B-B14F-4D97-AF65-F5344CB8AC3E}">
        <p14:creationId xmlns:p14="http://schemas.microsoft.com/office/powerpoint/2010/main" val="194915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add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将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中的改动暂存到</a:t>
            </a:r>
            <a:r>
              <a:rPr lang="en-US" altLang="zh-CN" sz="2400"/>
              <a:t>Index</a:t>
            </a:r>
          </a:p>
          <a:p>
            <a:r>
              <a:rPr lang="zh-CN" altLang="en-US" sz="2400"/>
              <a:t>跟踪（</a:t>
            </a:r>
            <a:r>
              <a:rPr lang="en-US" altLang="zh-CN" sz="2400"/>
              <a:t>track</a:t>
            </a:r>
            <a:r>
              <a:rPr lang="zh-CN" altLang="en-US" sz="2400"/>
              <a:t>）文件</a:t>
            </a:r>
            <a:endParaRPr lang="en-US" altLang="zh-CN" sz="2400"/>
          </a:p>
          <a:p>
            <a:endParaRPr lang="en-US" sz="2400"/>
          </a:p>
          <a:p>
            <a:r>
              <a:rPr lang="en-US" altLang="zh-CN" sz="2400"/>
              <a:t>.gitignore</a:t>
            </a:r>
            <a:r>
              <a:rPr lang="zh-CN" altLang="en-US" sz="2400"/>
              <a:t>文件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95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rm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00991"/>
            <a:ext cx="10178322" cy="3593591"/>
          </a:xfrm>
        </p:spPr>
        <p:txBody>
          <a:bodyPr>
            <a:noAutofit/>
          </a:bodyPr>
          <a:lstStyle/>
          <a:p>
            <a:r>
              <a:rPr lang="zh-CN" altLang="en-US" sz="2400"/>
              <a:t>将文件从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 和</a:t>
            </a:r>
            <a:r>
              <a:rPr lang="en-US" altLang="zh-CN" sz="2400"/>
              <a:t>/</a:t>
            </a:r>
            <a:r>
              <a:rPr lang="zh-CN" altLang="en-US" sz="2400"/>
              <a:t>或 暂存区中移除</a:t>
            </a:r>
            <a:endParaRPr lang="en-US" altLang="zh-CN" sz="2400"/>
          </a:p>
          <a:p>
            <a:pPr lvl="1"/>
            <a:r>
              <a:rPr lang="zh-CN" altLang="en-US" sz="2400"/>
              <a:t>从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中移除，删除文件，相当于</a:t>
            </a:r>
            <a:r>
              <a:rPr lang="en-US" altLang="zh-CN" sz="2400"/>
              <a:t>rm</a:t>
            </a:r>
            <a:r>
              <a:rPr lang="zh-CN" altLang="en-US" sz="2400"/>
              <a:t>命令</a:t>
            </a:r>
            <a:endParaRPr lang="en-US" altLang="zh-CN" sz="2400"/>
          </a:p>
          <a:p>
            <a:pPr lvl="1"/>
            <a:r>
              <a:rPr lang="zh-CN" altLang="en-US" sz="2400"/>
              <a:t>从暂存区中移除，修改</a:t>
            </a:r>
            <a:r>
              <a:rPr lang="en-US" altLang="zh-CN" sz="2400"/>
              <a:t>Index</a:t>
            </a:r>
            <a:r>
              <a:rPr lang="zh-CN" altLang="en-US" sz="2400"/>
              <a:t>文件（移除</a:t>
            </a:r>
            <a:r>
              <a:rPr lang="en-US" altLang="zh-CN" sz="2400"/>
              <a:t>blob</a:t>
            </a:r>
            <a:r>
              <a:rPr lang="zh-CN" altLang="en-US" sz="2400"/>
              <a:t>，</a:t>
            </a:r>
            <a:r>
              <a:rPr lang="en-US" altLang="zh-CN" sz="2400"/>
              <a:t>invalid</a:t>
            </a:r>
            <a:r>
              <a:rPr lang="zh-CN" altLang="en-US" sz="2400"/>
              <a:t>相关</a:t>
            </a:r>
            <a:r>
              <a:rPr lang="en-US" altLang="zh-CN" sz="2400"/>
              <a:t>tree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zh-CN" altLang="en-US" sz="2400"/>
              <a:t>默认从两个区都移除</a:t>
            </a:r>
            <a:endParaRPr lang="en-US" altLang="zh-CN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rm</a:t>
            </a:r>
            <a:r>
              <a:rPr lang="zh-CN" altLang="en-US" sz="2400"/>
              <a:t> </a:t>
            </a:r>
            <a:r>
              <a:rPr lang="en-US" altLang="zh-CN" sz="2400"/>
              <a:t>--cached</a:t>
            </a:r>
            <a:r>
              <a:rPr lang="zh-CN" altLang="en-US" sz="2400"/>
              <a:t>只修改暂存区文件</a:t>
            </a:r>
            <a:endParaRPr lang="en-US" altLang="zh-CN" sz="2400"/>
          </a:p>
          <a:p>
            <a:endParaRPr lang="en-US" sz="2400"/>
          </a:p>
          <a:p>
            <a:r>
              <a:rPr lang="zh-CN" altLang="en-US" sz="2400"/>
              <a:t>注：</a:t>
            </a:r>
            <a:r>
              <a:rPr lang="en-US" altLang="zh-CN" sz="2400"/>
              <a:t>iOS</a:t>
            </a:r>
            <a:r>
              <a:rPr lang="zh-CN" altLang="en-US" sz="2400"/>
              <a:t>的 *</a:t>
            </a:r>
            <a:r>
              <a:rPr lang="en-US" altLang="zh-CN" sz="2400"/>
              <a:t>.xcodeproj/project.pbxproj</a:t>
            </a:r>
            <a:r>
              <a:rPr lang="zh-CN" altLang="en-US" sz="2400"/>
              <a:t>会记录项目所有文件和配置信息，从工作区移除文件时，需要从*</a:t>
            </a:r>
            <a:r>
              <a:rPr lang="en-US" altLang="zh-CN" sz="2400"/>
              <a:t>.xcodeproj/project.pbxproj</a:t>
            </a:r>
            <a:r>
              <a:rPr lang="zh-CN" altLang="en-US" sz="2400"/>
              <a:t>文件中移除对象项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686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reset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--soft</a:t>
            </a:r>
          </a:p>
          <a:p>
            <a:pPr lvl="1"/>
            <a:r>
              <a:rPr lang="zh-CN" altLang="en-US" sz="2400"/>
              <a:t>修改</a:t>
            </a:r>
            <a:r>
              <a:rPr lang="en-US" altLang="zh-CN" sz="2400"/>
              <a:t>HEAD</a:t>
            </a:r>
            <a:r>
              <a:rPr lang="zh-CN" altLang="en-US" sz="2400"/>
              <a:t>指针（</a:t>
            </a:r>
            <a:r>
              <a:rPr lang="en-US" altLang="zh-CN" sz="2400"/>
              <a:t>HEAD</a:t>
            </a:r>
            <a:r>
              <a:rPr lang="zh-CN" altLang="en-US" sz="2400"/>
              <a:t>指向的分支所指向的</a:t>
            </a:r>
            <a:r>
              <a:rPr lang="en-US" altLang="zh-CN" sz="2400"/>
              <a:t>SHA-1</a:t>
            </a:r>
            <a:r>
              <a:rPr lang="zh-CN" altLang="en-US" sz="2400"/>
              <a:t>），不修改</a:t>
            </a:r>
            <a:r>
              <a:rPr lang="en-US" altLang="zh-CN" sz="2400"/>
              <a:t>Index</a:t>
            </a:r>
            <a:r>
              <a:rPr lang="zh-CN" altLang="en-US" sz="2400"/>
              <a:t>（</a:t>
            </a:r>
            <a:r>
              <a:rPr lang="en-US" altLang="zh-CN" sz="2400"/>
              <a:t>staging</a:t>
            </a:r>
            <a:r>
              <a:rPr lang="zh-CN" altLang="en-US" sz="2400"/>
              <a:t> </a:t>
            </a:r>
            <a:r>
              <a:rPr lang="en-US" altLang="zh-CN" sz="2400"/>
              <a:t>area</a:t>
            </a:r>
            <a:r>
              <a:rPr lang="zh-CN" altLang="en-US" sz="2400"/>
              <a:t>）和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</a:p>
          <a:p>
            <a:r>
              <a:rPr lang="en-US" altLang="zh-CN" sz="2400"/>
              <a:t>--mixed</a:t>
            </a:r>
          </a:p>
          <a:p>
            <a:pPr lvl="1"/>
            <a:r>
              <a:rPr lang="zh-CN" altLang="en-US" sz="2400"/>
              <a:t>第一步基础上，修改</a:t>
            </a:r>
            <a:r>
              <a:rPr lang="en-US" altLang="zh-CN" sz="2400"/>
              <a:t>Index</a:t>
            </a:r>
            <a:r>
              <a:rPr lang="zh-CN" altLang="en-US" sz="2400"/>
              <a:t>（</a:t>
            </a:r>
            <a:r>
              <a:rPr lang="en-US" altLang="zh-CN" sz="2400"/>
              <a:t>Unstage</a:t>
            </a:r>
            <a:r>
              <a:rPr lang="zh-CN" altLang="en-US" sz="2400"/>
              <a:t>），不修改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</a:p>
          <a:p>
            <a:r>
              <a:rPr lang="en-US" altLang="zh-CN" sz="2400"/>
              <a:t>--hard</a:t>
            </a:r>
          </a:p>
          <a:p>
            <a:pPr lvl="1"/>
            <a:r>
              <a:rPr lang="zh-CN" altLang="en-US" sz="2400"/>
              <a:t>第二步基础上，修改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，不可恢复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3512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checkout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将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更新为暂存区或给定</a:t>
            </a:r>
            <a:r>
              <a:rPr lang="en-US" altLang="zh-CN" sz="2400"/>
              <a:t>tree</a:t>
            </a:r>
            <a:r>
              <a:rPr lang="zh-CN" altLang="en-US" sz="2400"/>
              <a:t>的版本</a:t>
            </a:r>
            <a:endParaRPr lang="en-US" altLang="zh-CN" sz="2400"/>
          </a:p>
          <a:p>
            <a:r>
              <a:rPr lang="zh-CN" altLang="en-US" sz="2400"/>
              <a:t>如果没有指定</a:t>
            </a:r>
            <a:r>
              <a:rPr lang="en-US" altLang="zh-CN" sz="2400"/>
              <a:t>path</a:t>
            </a:r>
            <a:r>
              <a:rPr lang="zh-CN" altLang="en-US" sz="2400"/>
              <a:t>，则在上一步基础上，修改</a:t>
            </a:r>
            <a:r>
              <a:rPr lang="en-US" altLang="zh-CN" sz="2400"/>
              <a:t>HEAD</a:t>
            </a:r>
          </a:p>
          <a:p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checkout</a:t>
            </a:r>
            <a:r>
              <a:rPr lang="zh-CN" altLang="en-US" sz="2400"/>
              <a:t> </a:t>
            </a:r>
            <a:r>
              <a:rPr lang="en-US" altLang="zh-CN" sz="2400"/>
              <a:t>--</a:t>
            </a:r>
            <a:r>
              <a:rPr lang="zh-CN" altLang="en-US" sz="2400"/>
              <a:t> </a:t>
            </a:r>
            <a:r>
              <a:rPr lang="en-US" altLang="zh-CN" sz="2400"/>
              <a:t>&lt;path&gt;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checkout</a:t>
            </a:r>
            <a:r>
              <a:rPr lang="zh-CN" altLang="en-US" sz="2400"/>
              <a:t> </a:t>
            </a:r>
            <a:r>
              <a:rPr lang="en-US" altLang="zh-CN" sz="2400"/>
              <a:t>&lt;commit&gt;</a:t>
            </a:r>
            <a:r>
              <a:rPr lang="zh-CN" altLang="en-US" sz="2400"/>
              <a:t> </a:t>
            </a:r>
            <a:r>
              <a:rPr lang="en-US" altLang="zh-CN" sz="2400"/>
              <a:t>--</a:t>
            </a:r>
            <a:r>
              <a:rPr lang="zh-CN" altLang="en-US" sz="2400"/>
              <a:t> </a:t>
            </a:r>
            <a:r>
              <a:rPr lang="en-US" altLang="zh-CN" sz="2400"/>
              <a:t>&lt;path&gt;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checkout</a:t>
            </a:r>
            <a:r>
              <a:rPr lang="zh-CN" altLang="en-US" sz="2400"/>
              <a:t> </a:t>
            </a:r>
            <a:r>
              <a:rPr lang="en-US" altLang="zh-CN" sz="2400"/>
              <a:t>&lt;branch&gt;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checkout</a:t>
            </a:r>
            <a:r>
              <a:rPr lang="zh-CN" altLang="en-US" sz="2400"/>
              <a:t> </a:t>
            </a:r>
            <a:r>
              <a:rPr lang="en-US" altLang="zh-CN" sz="2400"/>
              <a:t>&lt;commit&gt;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25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commit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根据暂存区的内容创建一个</a:t>
            </a:r>
            <a:r>
              <a:rPr lang="en-US" altLang="zh-CN" sz="2400"/>
              <a:t>commit</a:t>
            </a:r>
          </a:p>
          <a:p>
            <a:pPr lvl="1"/>
            <a:r>
              <a:rPr lang="en-US" altLang="zh-CN" sz="2400"/>
              <a:t>top</a:t>
            </a:r>
            <a:r>
              <a:rPr lang="zh-CN" altLang="en-US" sz="2400"/>
              <a:t> </a:t>
            </a:r>
            <a:r>
              <a:rPr lang="en-US" altLang="zh-CN" sz="2400"/>
              <a:t>tree,</a:t>
            </a:r>
          </a:p>
          <a:p>
            <a:pPr lvl="1"/>
            <a:r>
              <a:rPr lang="en-US" altLang="zh-CN" sz="2400"/>
              <a:t>parent</a:t>
            </a:r>
            <a:r>
              <a:rPr lang="zh-CN" altLang="en-US" sz="2400"/>
              <a:t> </a:t>
            </a:r>
            <a:r>
              <a:rPr lang="en-US" altLang="zh-CN" sz="2400"/>
              <a:t>commit(s),</a:t>
            </a:r>
          </a:p>
          <a:p>
            <a:pPr lvl="1"/>
            <a:r>
              <a:rPr lang="en-US" altLang="zh-CN" sz="2400"/>
              <a:t>author</a:t>
            </a:r>
            <a:r>
              <a:rPr lang="zh-CN" altLang="en-US" sz="2400"/>
              <a:t> </a:t>
            </a:r>
            <a:r>
              <a:rPr lang="en-US" altLang="zh-CN" sz="2400"/>
              <a:t>+</a:t>
            </a:r>
            <a:r>
              <a:rPr lang="zh-CN" altLang="en-US" sz="2400"/>
              <a:t> </a:t>
            </a:r>
            <a:r>
              <a:rPr lang="en-US" altLang="zh-CN" sz="2400"/>
              <a:t>timestamp</a:t>
            </a:r>
          </a:p>
          <a:p>
            <a:pPr lvl="1"/>
            <a:r>
              <a:rPr lang="en-US" altLang="zh-CN" sz="2400"/>
              <a:t>committer</a:t>
            </a:r>
            <a:r>
              <a:rPr lang="zh-CN" altLang="en-US" sz="2400"/>
              <a:t> </a:t>
            </a:r>
            <a:r>
              <a:rPr lang="en-US" altLang="zh-CN" sz="2400"/>
              <a:t>+</a:t>
            </a:r>
            <a:r>
              <a:rPr lang="zh-CN" altLang="en-US" sz="2400"/>
              <a:t> </a:t>
            </a:r>
            <a:r>
              <a:rPr lang="en-US" altLang="zh-CN" sz="2400"/>
              <a:t>timestamp</a:t>
            </a:r>
          </a:p>
          <a:p>
            <a:pPr lvl="1"/>
            <a:r>
              <a:rPr lang="en-US" altLang="zh-CN" sz="2400"/>
              <a:t>empty</a:t>
            </a:r>
            <a:r>
              <a:rPr lang="zh-CN" altLang="en-US" sz="2400"/>
              <a:t> </a:t>
            </a:r>
            <a:r>
              <a:rPr lang="en-US" altLang="zh-CN" sz="2400"/>
              <a:t>line</a:t>
            </a:r>
          </a:p>
          <a:p>
            <a:pPr lvl="1"/>
            <a:r>
              <a:rPr lang="en-US" altLang="zh-CN" sz="2400"/>
              <a:t>commit</a:t>
            </a:r>
            <a:r>
              <a:rPr lang="zh-CN" altLang="en-US" sz="2400"/>
              <a:t> </a:t>
            </a:r>
            <a:r>
              <a:rPr lang="en-US" altLang="zh-CN" sz="2400"/>
              <a:t>msg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fetch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从远程仓库下载</a:t>
            </a:r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objects</a:t>
            </a:r>
            <a:r>
              <a:rPr lang="zh-CN" altLang="en-US"/>
              <a:t> 和 </a:t>
            </a:r>
            <a:r>
              <a:rPr lang="en-US" altLang="zh-CN"/>
              <a:t>refs</a:t>
            </a:r>
            <a:r>
              <a:rPr lang="zh-CN" altLang="en-US"/>
              <a:t>到本地仓库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FS</a:t>
            </a:r>
            <a:r>
              <a:rPr lang="zh-CN" altLang="en-US"/>
              <a:t>的树形结构</a:t>
            </a:r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1038879" y="1752091"/>
            <a:ext cx="10221788" cy="4648381"/>
            <a:chOff x="1208212" y="1599689"/>
            <a:chExt cx="10221788" cy="4648381"/>
          </a:xfrm>
        </p:grpSpPr>
        <p:sp>
          <p:nvSpPr>
            <p:cNvPr id="5" name="Oval 4"/>
            <p:cNvSpPr/>
            <p:nvPr/>
          </p:nvSpPr>
          <p:spPr>
            <a:xfrm>
              <a:off x="5925869" y="1599689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Root</a:t>
              </a:r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51660" y="3016572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Directory</a:t>
              </a: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925869" y="4326321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Directory</a:t>
              </a: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47605" y="3016572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Directory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90000" y="3070572"/>
              <a:ext cx="144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File</a:t>
              </a: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671559" y="4326321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Directory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194454" y="3016572"/>
              <a:ext cx="1944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Directory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69057" y="4380321"/>
              <a:ext cx="144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File</a:t>
              </a: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08212" y="4377309"/>
              <a:ext cx="144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File</a:t>
              </a: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82328" y="5636070"/>
              <a:ext cx="144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File</a:t>
              </a: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45753" y="5636070"/>
              <a:ext cx="144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File</a:t>
              </a:r>
              <a:endParaRPr lang="en-US"/>
            </a:p>
          </p:txBody>
        </p:sp>
        <p:cxnSp>
          <p:nvCxnSpPr>
            <p:cNvPr id="18" name="Straight Connector 17"/>
            <p:cNvCxnSpPr>
              <a:stCxn id="5" idx="4"/>
              <a:endCxn id="9" idx="0"/>
            </p:cNvCxnSpPr>
            <p:nvPr/>
          </p:nvCxnSpPr>
          <p:spPr>
            <a:xfrm flipH="1">
              <a:off x="5719605" y="2319689"/>
              <a:ext cx="1178264" cy="6968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4"/>
              <a:endCxn id="6" idx="0"/>
            </p:cNvCxnSpPr>
            <p:nvPr/>
          </p:nvCxnSpPr>
          <p:spPr>
            <a:xfrm flipH="1">
              <a:off x="3223660" y="2319689"/>
              <a:ext cx="3674209" cy="6968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4"/>
              <a:endCxn id="12" idx="0"/>
            </p:cNvCxnSpPr>
            <p:nvPr/>
          </p:nvCxnSpPr>
          <p:spPr>
            <a:xfrm>
              <a:off x="6897869" y="2319689"/>
              <a:ext cx="1268585" cy="6968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4"/>
              <a:endCxn id="10" idx="0"/>
            </p:cNvCxnSpPr>
            <p:nvPr/>
          </p:nvCxnSpPr>
          <p:spPr>
            <a:xfrm>
              <a:off x="6897869" y="2319689"/>
              <a:ext cx="3812131" cy="7508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6" idx="4"/>
              <a:endCxn id="14" idx="0"/>
            </p:cNvCxnSpPr>
            <p:nvPr/>
          </p:nvCxnSpPr>
          <p:spPr>
            <a:xfrm flipH="1">
              <a:off x="1928212" y="3736572"/>
              <a:ext cx="1295448" cy="640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" idx="4"/>
              <a:endCxn id="13" idx="0"/>
            </p:cNvCxnSpPr>
            <p:nvPr/>
          </p:nvCxnSpPr>
          <p:spPr>
            <a:xfrm>
              <a:off x="3223660" y="3736572"/>
              <a:ext cx="1265397" cy="643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2" idx="4"/>
              <a:endCxn id="7" idx="0"/>
            </p:cNvCxnSpPr>
            <p:nvPr/>
          </p:nvCxnSpPr>
          <p:spPr>
            <a:xfrm flipH="1">
              <a:off x="6897869" y="3736572"/>
              <a:ext cx="1268585" cy="589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2" idx="4"/>
              <a:endCxn id="11" idx="0"/>
            </p:cNvCxnSpPr>
            <p:nvPr/>
          </p:nvCxnSpPr>
          <p:spPr>
            <a:xfrm>
              <a:off x="8166454" y="3736572"/>
              <a:ext cx="1477105" cy="589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" idx="4"/>
              <a:endCxn id="15" idx="0"/>
            </p:cNvCxnSpPr>
            <p:nvPr/>
          </p:nvCxnSpPr>
          <p:spPr>
            <a:xfrm flipH="1">
              <a:off x="5602328" y="5046321"/>
              <a:ext cx="1295541" cy="589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" idx="4"/>
              <a:endCxn id="16" idx="0"/>
            </p:cNvCxnSpPr>
            <p:nvPr/>
          </p:nvCxnSpPr>
          <p:spPr>
            <a:xfrm>
              <a:off x="6897869" y="5046321"/>
              <a:ext cx="1367884" cy="589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merge</a:t>
            </a:r>
            <a:endParaRPr lang="en-US" cap="none"/>
          </a:p>
        </p:txBody>
      </p:sp>
      <p:sp>
        <p:nvSpPr>
          <p:cNvPr id="6" name="Rectangle 5"/>
          <p:cNvSpPr/>
          <p:nvPr/>
        </p:nvSpPr>
        <p:spPr>
          <a:xfrm>
            <a:off x="9849275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17845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37603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79384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16839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7342" y="398481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  <a:endParaRPr lang="en-US"/>
          </a:p>
        </p:txBody>
      </p:sp>
      <p:cxnSp>
        <p:nvCxnSpPr>
          <p:cNvPr id="13" name="Straight Arrow Connector 12"/>
          <p:cNvCxnSpPr>
            <a:stCxn id="9" idx="1"/>
            <a:endCxn id="8" idx="3"/>
          </p:cNvCxnSpPr>
          <p:nvPr/>
        </p:nvCxnSpPr>
        <p:spPr>
          <a:xfrm flipH="1">
            <a:off x="2587862" y="4280648"/>
            <a:ext cx="591522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  <a:endCxn id="9" idx="3"/>
          </p:cNvCxnSpPr>
          <p:nvPr/>
        </p:nvCxnSpPr>
        <p:spPr>
          <a:xfrm flipH="1">
            <a:off x="4129643" y="4280648"/>
            <a:ext cx="687196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  <a:endCxn id="7" idx="3"/>
          </p:cNvCxnSpPr>
          <p:nvPr/>
        </p:nvCxnSpPr>
        <p:spPr>
          <a:xfrm flipH="1">
            <a:off x="9168104" y="4280648"/>
            <a:ext cx="681171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11" idx="3"/>
          </p:cNvCxnSpPr>
          <p:nvPr/>
        </p:nvCxnSpPr>
        <p:spPr>
          <a:xfrm flipH="1">
            <a:off x="7467601" y="4280648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0" idx="3"/>
          </p:cNvCxnSpPr>
          <p:nvPr/>
        </p:nvCxnSpPr>
        <p:spPr>
          <a:xfrm flipH="1">
            <a:off x="5767098" y="4280648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061017" y="2707341"/>
            <a:ext cx="1186991" cy="557779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29" idx="2"/>
            <a:endCxn id="9" idx="0"/>
          </p:cNvCxnSpPr>
          <p:nvPr/>
        </p:nvCxnSpPr>
        <p:spPr>
          <a:xfrm>
            <a:off x="3654513" y="3265120"/>
            <a:ext cx="1" cy="7196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08218" y="2789230"/>
            <a:ext cx="1186991" cy="524882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feature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>
            <a:stCxn id="33" idx="2"/>
            <a:endCxn id="6" idx="0"/>
          </p:cNvCxnSpPr>
          <p:nvPr/>
        </p:nvCxnSpPr>
        <p:spPr>
          <a:xfrm>
            <a:off x="10301714" y="3314112"/>
            <a:ext cx="22691" cy="6707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2411" y="5051685"/>
            <a:ext cx="219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Fast-Forwarding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73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merge</a:t>
            </a:r>
            <a:endParaRPr lang="en-US" cap="none"/>
          </a:p>
        </p:txBody>
      </p:sp>
      <p:sp>
        <p:nvSpPr>
          <p:cNvPr id="6" name="Rectangle 5"/>
          <p:cNvSpPr/>
          <p:nvPr/>
        </p:nvSpPr>
        <p:spPr>
          <a:xfrm>
            <a:off x="9960199" y="4126514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28769" y="4126514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2852" y="297903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4633" y="2979032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27763" y="4126514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28266" y="4126514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  <a:endParaRPr lang="en-US"/>
          </a:p>
        </p:txBody>
      </p:sp>
      <p:cxnSp>
        <p:nvCxnSpPr>
          <p:cNvPr id="13" name="Straight Arrow Connector 12"/>
          <p:cNvCxnSpPr>
            <a:stCxn id="9" idx="1"/>
            <a:endCxn id="8" idx="3"/>
          </p:cNvCxnSpPr>
          <p:nvPr/>
        </p:nvCxnSpPr>
        <p:spPr>
          <a:xfrm flipH="1">
            <a:off x="2603111" y="3274868"/>
            <a:ext cx="591522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  <a:endCxn id="9" idx="3"/>
          </p:cNvCxnSpPr>
          <p:nvPr/>
        </p:nvCxnSpPr>
        <p:spPr>
          <a:xfrm flipH="1" flipV="1">
            <a:off x="4144892" y="3274868"/>
            <a:ext cx="782871" cy="1147482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  <a:endCxn id="7" idx="3"/>
          </p:cNvCxnSpPr>
          <p:nvPr/>
        </p:nvCxnSpPr>
        <p:spPr>
          <a:xfrm flipH="1">
            <a:off x="9279028" y="4422350"/>
            <a:ext cx="681171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11" idx="3"/>
          </p:cNvCxnSpPr>
          <p:nvPr/>
        </p:nvCxnSpPr>
        <p:spPr>
          <a:xfrm flipH="1">
            <a:off x="7578525" y="4422350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0" idx="3"/>
          </p:cNvCxnSpPr>
          <p:nvPr/>
        </p:nvCxnSpPr>
        <p:spPr>
          <a:xfrm flipH="1">
            <a:off x="5878022" y="4422350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841834" y="1640150"/>
            <a:ext cx="1186991" cy="557779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29" idx="2"/>
            <a:endCxn id="20" idx="0"/>
          </p:cNvCxnSpPr>
          <p:nvPr/>
        </p:nvCxnSpPr>
        <p:spPr>
          <a:xfrm flipH="1">
            <a:off x="10435329" y="2197929"/>
            <a:ext cx="1" cy="7945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841834" y="5319356"/>
            <a:ext cx="1186991" cy="524882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feature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>
            <a:stCxn id="33" idx="0"/>
            <a:endCxn id="6" idx="2"/>
          </p:cNvCxnSpPr>
          <p:nvPr/>
        </p:nvCxnSpPr>
        <p:spPr>
          <a:xfrm flipH="1" flipV="1">
            <a:off x="10435329" y="4718185"/>
            <a:ext cx="1" cy="60117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960199" y="2992477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F’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8769" y="2992477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E’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27763" y="2992477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C’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28266" y="2992477"/>
            <a:ext cx="9502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D’</a:t>
            </a:r>
            <a:endParaRPr lang="en-US"/>
          </a:p>
        </p:txBody>
      </p:sp>
      <p:cxnSp>
        <p:nvCxnSpPr>
          <p:cNvPr id="24" name="Straight Arrow Connector 23"/>
          <p:cNvCxnSpPr>
            <a:stCxn id="24" idx="1"/>
            <a:endCxn id="25" idx="3"/>
          </p:cNvCxnSpPr>
          <p:nvPr/>
        </p:nvCxnSpPr>
        <p:spPr>
          <a:xfrm flipH="1">
            <a:off x="9279028" y="3288313"/>
            <a:ext cx="681171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1"/>
          </p:cNvCxnSpPr>
          <p:nvPr/>
        </p:nvCxnSpPr>
        <p:spPr>
          <a:xfrm flipH="1">
            <a:off x="7578525" y="3288313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1"/>
            <a:endCxn id="22" idx="3"/>
          </p:cNvCxnSpPr>
          <p:nvPr/>
        </p:nvCxnSpPr>
        <p:spPr>
          <a:xfrm flipH="1">
            <a:off x="5878022" y="3288313"/>
            <a:ext cx="750244" cy="0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1"/>
            <a:endCxn id="9" idx="3"/>
          </p:cNvCxnSpPr>
          <p:nvPr/>
        </p:nvCxnSpPr>
        <p:spPr>
          <a:xfrm flipH="1" flipV="1">
            <a:off x="4144892" y="3274868"/>
            <a:ext cx="782871" cy="13445"/>
          </a:xfrm>
          <a:prstGeom prst="straightConnector1">
            <a:avLst/>
          </a:prstGeom>
          <a:ln>
            <a:headEnd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9" name="TextBox 848"/>
          <p:cNvSpPr txBox="1"/>
          <p:nvPr/>
        </p:nvSpPr>
        <p:spPr>
          <a:xfrm>
            <a:off x="5402892" y="5546853"/>
            <a:ext cx="131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Diverged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87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status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列出</a:t>
            </a:r>
            <a:r>
              <a:rPr lang="en-US" altLang="zh-CN" sz="2400"/>
              <a:t>Working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相对于暂存区的改动（修改，未暂存，红色）</a:t>
            </a:r>
            <a:endParaRPr lang="en-US" altLang="zh-CN" sz="2400"/>
          </a:p>
          <a:p>
            <a:r>
              <a:rPr lang="zh-CN" altLang="en-US" sz="2400"/>
              <a:t>列出暂存区相对于</a:t>
            </a:r>
            <a:r>
              <a:rPr lang="en-US" altLang="zh-CN" sz="2400"/>
              <a:t>HEAD</a:t>
            </a:r>
            <a:r>
              <a:rPr lang="zh-CN" altLang="en-US" sz="2400"/>
              <a:t>的改动（已暂存的内容，绿色）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6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log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/>
              <a:t>以</a:t>
            </a:r>
            <a:r>
              <a:rPr lang="en-US" altLang="zh-CN" sz="2400"/>
              <a:t>HEAD</a:t>
            </a:r>
            <a:r>
              <a:rPr lang="zh-CN" altLang="en-US" sz="2400"/>
              <a:t>指向的</a:t>
            </a:r>
            <a:r>
              <a:rPr lang="en-US" altLang="zh-CN" sz="2400"/>
              <a:t>commit</a:t>
            </a:r>
            <a:r>
              <a:rPr lang="zh-CN" altLang="en-US" sz="2400"/>
              <a:t>为起始，输出所有向前的</a:t>
            </a:r>
            <a:r>
              <a:rPr lang="en-US" altLang="zh-CN" sz="2400"/>
              <a:t>commit</a:t>
            </a:r>
          </a:p>
          <a:p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en-US" altLang="zh-CN" sz="2400"/>
              <a:t>-N</a:t>
            </a:r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mr-IN" altLang="zh-CN" sz="2400"/>
              <a:t>–</a:t>
            </a:r>
            <a:r>
              <a:rPr lang="en-US" altLang="zh-CN" sz="2400"/>
              <a:t>oneline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en-US" altLang="zh-CN" sz="2400"/>
              <a:t>--since/--until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en-US" altLang="zh-CN" sz="2400"/>
              <a:t>--author=/--committer=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mr-IN" altLang="zh-CN" sz="2400"/>
              <a:t>–</a:t>
            </a:r>
            <a:r>
              <a:rPr lang="en-US" altLang="zh-CN" sz="2400"/>
              <a:t>cherry-pick</a:t>
            </a:r>
            <a:r>
              <a:rPr lang="zh-CN" altLang="en-US" sz="2400"/>
              <a:t> </a:t>
            </a:r>
            <a:r>
              <a:rPr lang="en-US" altLang="zh-CN" sz="2400"/>
              <a:t>--right-only/--left-only</a:t>
            </a:r>
            <a:r>
              <a:rPr lang="zh-CN" altLang="en-US" sz="2400"/>
              <a:t> </a:t>
            </a:r>
            <a:r>
              <a:rPr lang="en-US" altLang="zh-CN" sz="2400"/>
              <a:t>A...B</a:t>
            </a:r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en-US" altLang="zh-CN" sz="2400"/>
              <a:t>--grep</a:t>
            </a:r>
            <a:r>
              <a:rPr lang="zh-CN" altLang="en-US" sz="2400"/>
              <a:t> </a:t>
            </a:r>
            <a:r>
              <a:rPr lang="en-US" altLang="zh-CN" sz="2400"/>
              <a:t>‘regex’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log</a:t>
            </a:r>
            <a:r>
              <a:rPr lang="zh-CN" altLang="en-US" sz="2400"/>
              <a:t> </a:t>
            </a:r>
            <a:r>
              <a:rPr lang="en-US" altLang="zh-CN" sz="2400"/>
              <a:t>-S</a:t>
            </a:r>
            <a:r>
              <a:rPr lang="zh-CN" altLang="en-US" sz="2400"/>
              <a:t> </a:t>
            </a:r>
            <a:r>
              <a:rPr lang="en-US" altLang="zh-CN" sz="2400"/>
              <a:t>‘keyword’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7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diff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/>
              <a:t>列出</a:t>
            </a:r>
            <a:r>
              <a:rPr lang="en-US" altLang="zh-CN" sz="2400"/>
              <a:t>Wokring</a:t>
            </a:r>
            <a:r>
              <a:rPr lang="zh-CN" altLang="en-US" sz="2400"/>
              <a:t> </a:t>
            </a:r>
            <a:r>
              <a:rPr lang="en-US" altLang="zh-CN" sz="2400"/>
              <a:t>Directory</a:t>
            </a:r>
            <a:r>
              <a:rPr lang="zh-CN" altLang="en-US" sz="2400"/>
              <a:t>与</a:t>
            </a:r>
            <a:r>
              <a:rPr lang="en-US" altLang="zh-CN" sz="2400"/>
              <a:t>Index</a:t>
            </a:r>
            <a:r>
              <a:rPr lang="zh-CN" altLang="en-US" sz="2400"/>
              <a:t>的改动</a:t>
            </a:r>
            <a:endParaRPr lang="en-US" altLang="zh-CN" sz="2400"/>
          </a:p>
          <a:p>
            <a:r>
              <a:rPr lang="zh-CN" altLang="en-US" sz="2400"/>
              <a:t>列出</a:t>
            </a:r>
            <a:r>
              <a:rPr lang="en-US" altLang="zh-CN" sz="2400"/>
              <a:t>Index</a:t>
            </a:r>
            <a:r>
              <a:rPr lang="zh-CN" altLang="en-US" sz="2400"/>
              <a:t>与</a:t>
            </a:r>
            <a:r>
              <a:rPr lang="en-US" altLang="zh-CN" sz="2400"/>
              <a:t>commit</a:t>
            </a:r>
            <a:r>
              <a:rPr lang="zh-CN" altLang="en-US" sz="2400"/>
              <a:t>之间的改动</a:t>
            </a:r>
            <a:endParaRPr lang="en-US" altLang="zh-CN" sz="2400"/>
          </a:p>
          <a:p>
            <a:r>
              <a:rPr lang="zh-CN" altLang="en-US" sz="2400"/>
              <a:t>列出</a:t>
            </a:r>
            <a:r>
              <a:rPr lang="en-US" altLang="zh-CN" sz="2400"/>
              <a:t>commit</a:t>
            </a:r>
            <a:r>
              <a:rPr lang="zh-CN" altLang="en-US" sz="2400"/>
              <a:t>与</a:t>
            </a:r>
            <a:r>
              <a:rPr lang="en-US" altLang="zh-CN" sz="2400"/>
              <a:t>commit</a:t>
            </a:r>
            <a:r>
              <a:rPr lang="zh-CN" altLang="en-US" sz="2400"/>
              <a:t>之间的改动</a:t>
            </a:r>
            <a:endParaRPr lang="en-US" altLang="zh-CN" sz="2400"/>
          </a:p>
          <a:p>
            <a:r>
              <a:rPr lang="zh-CN" altLang="en-US" sz="2400"/>
              <a:t>列出</a:t>
            </a:r>
            <a:r>
              <a:rPr lang="en-US" altLang="zh-CN" sz="2400"/>
              <a:t>blob</a:t>
            </a:r>
            <a:r>
              <a:rPr lang="zh-CN" altLang="en-US" sz="2400"/>
              <a:t>与</a:t>
            </a:r>
            <a:r>
              <a:rPr lang="en-US" altLang="zh-CN" sz="2400"/>
              <a:t>blob</a:t>
            </a:r>
            <a:r>
              <a:rPr lang="zh-CN" altLang="en-US" sz="2400"/>
              <a:t>之间的改动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diff</a:t>
            </a:r>
            <a:r>
              <a:rPr lang="zh-CN" altLang="en-US" sz="2400"/>
              <a:t> </a:t>
            </a:r>
            <a:r>
              <a:rPr lang="en-US" altLang="zh-CN" sz="2400"/>
              <a:t>[--cached]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diff</a:t>
            </a:r>
            <a:r>
              <a:rPr lang="zh-CN" altLang="en-US" sz="2400"/>
              <a:t> </a:t>
            </a:r>
            <a:r>
              <a:rPr lang="en-US" altLang="zh-CN" sz="2400"/>
              <a:t>&lt;commit&gt;</a:t>
            </a:r>
            <a:r>
              <a:rPr lang="zh-CN" altLang="en-US" sz="2400"/>
              <a:t> </a:t>
            </a:r>
            <a:r>
              <a:rPr lang="en-US" altLang="zh-CN" sz="2400"/>
              <a:t>&lt;commit&gt;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diff</a:t>
            </a:r>
            <a:r>
              <a:rPr lang="zh-CN" altLang="en-US" sz="2400"/>
              <a:t> </a:t>
            </a:r>
            <a:r>
              <a:rPr lang="en-US" altLang="zh-CN" sz="2400"/>
              <a:t>&lt;blob&gt;</a:t>
            </a:r>
            <a:r>
              <a:rPr lang="zh-CN" altLang="en-US" sz="2400"/>
              <a:t> </a:t>
            </a:r>
            <a:r>
              <a:rPr lang="en-US" altLang="zh-CN" sz="2400"/>
              <a:t>&lt;blob&gt;</a:t>
            </a:r>
          </a:p>
        </p:txBody>
      </p:sp>
    </p:spTree>
    <p:extLst>
      <p:ext uri="{BB962C8B-B14F-4D97-AF65-F5344CB8AC3E}">
        <p14:creationId xmlns:p14="http://schemas.microsoft.com/office/powerpoint/2010/main" val="15919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init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初始化</a:t>
            </a:r>
            <a:r>
              <a:rPr lang="en-US" altLang="zh-CN" sz="2400"/>
              <a:t>git</a:t>
            </a:r>
            <a:r>
              <a:rPr lang="zh-CN" altLang="en-US" sz="2400"/>
              <a:t>仓库（</a:t>
            </a:r>
            <a:r>
              <a:rPr lang="en-US" altLang="zh-CN" sz="2400"/>
              <a:t>.git</a:t>
            </a:r>
            <a:r>
              <a:rPr lang="zh-CN" altLang="en-US" sz="2400"/>
              <a:t>文件夹）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812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branch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分支管理</a:t>
            </a:r>
            <a:endParaRPr lang="en-US" altLang="zh-CN" sz="2400"/>
          </a:p>
          <a:p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branch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branch</a:t>
            </a:r>
            <a:r>
              <a:rPr lang="zh-CN" altLang="en-US" sz="2400"/>
              <a:t> </a:t>
            </a:r>
            <a:r>
              <a:rPr lang="en-US" altLang="zh-CN" sz="2400"/>
              <a:t>&lt;name&gt;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branch</a:t>
            </a:r>
            <a:r>
              <a:rPr lang="zh-CN" altLang="en-US" sz="2400"/>
              <a:t> </a:t>
            </a:r>
            <a:r>
              <a:rPr lang="mr-IN" altLang="zh-CN" sz="2400"/>
              <a:t>–</a:t>
            </a:r>
            <a:r>
              <a:rPr lang="en-US" altLang="zh-CN" sz="2400"/>
              <a:t>d/-D</a:t>
            </a:r>
            <a:r>
              <a:rPr lang="zh-CN" altLang="en-US" sz="2400"/>
              <a:t> </a:t>
            </a:r>
            <a:r>
              <a:rPr lang="en-US" altLang="zh-CN" sz="2400"/>
              <a:t>[-r]</a:t>
            </a:r>
            <a:r>
              <a:rPr lang="zh-CN" altLang="en-US" sz="2400"/>
              <a:t> </a:t>
            </a:r>
            <a:r>
              <a:rPr lang="en-US" altLang="zh-CN" sz="2400"/>
              <a:t>&lt;name&gt;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branch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97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remote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/>
              <a:t>查看、设置远程仓库</a:t>
            </a:r>
            <a:endParaRPr lang="en-US" altLang="zh-CN" sz="28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remote</a:t>
            </a:r>
            <a:r>
              <a:rPr lang="zh-CN" altLang="en-US" sz="2400"/>
              <a:t> </a:t>
            </a:r>
            <a:r>
              <a:rPr lang="en-US" altLang="zh-CN" sz="2400"/>
              <a:t>-v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remote</a:t>
            </a:r>
            <a:r>
              <a:rPr lang="zh-CN" altLang="en-US" sz="2400"/>
              <a:t> </a:t>
            </a:r>
            <a:r>
              <a:rPr lang="en-US" altLang="zh-CN" sz="2400"/>
              <a:t>add</a:t>
            </a:r>
            <a:r>
              <a:rPr lang="zh-CN" altLang="en-US" sz="2400"/>
              <a:t> </a:t>
            </a:r>
            <a:r>
              <a:rPr lang="en-US" altLang="zh-CN" sz="2400"/>
              <a:t>&lt;remote&gt;</a:t>
            </a:r>
            <a:r>
              <a:rPr lang="zh-CN" altLang="en-US" sz="2400"/>
              <a:t> </a:t>
            </a:r>
            <a:r>
              <a:rPr lang="en-US" altLang="zh-CN" sz="2400"/>
              <a:t>&lt;url&gt;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remote</a:t>
            </a:r>
            <a:r>
              <a:rPr lang="zh-CN" altLang="en-US" sz="2400"/>
              <a:t> </a:t>
            </a:r>
            <a:r>
              <a:rPr lang="en-US" altLang="zh-CN" sz="2400"/>
              <a:t>remove</a:t>
            </a:r>
            <a:r>
              <a:rPr lang="zh-CN" altLang="en-US" sz="2400"/>
              <a:t> </a:t>
            </a:r>
            <a:r>
              <a:rPr lang="en-US" altLang="zh-CN" sz="2400"/>
              <a:t>&lt;remote&gt;</a:t>
            </a:r>
            <a:r>
              <a:rPr lang="zh-CN" altLang="en-US" sz="2400"/>
              <a:t> </a:t>
            </a:r>
            <a:r>
              <a:rPr lang="en-US" altLang="zh-CN" sz="2400"/>
              <a:t>&lt;url&gt;</a:t>
            </a:r>
          </a:p>
          <a:p>
            <a:r>
              <a:rPr lang="en-US" sz="2400"/>
              <a:t>git remote get-url [--push] &lt;name&gt;</a:t>
            </a:r>
          </a:p>
          <a:p>
            <a:r>
              <a:rPr lang="en-US" sz="2400"/>
              <a:t>git remote set-url [--add | --delete] [--push]</a:t>
            </a:r>
          </a:p>
          <a:p>
            <a:r>
              <a:rPr lang="en-US" sz="2400"/>
              <a:t>git remote set-url [--push] &lt;name&gt; &lt;newurl&gt; [&lt;oldurl&gt;]</a:t>
            </a:r>
          </a:p>
        </p:txBody>
      </p:sp>
    </p:spTree>
    <p:extLst>
      <p:ext uri="{BB962C8B-B14F-4D97-AF65-F5344CB8AC3E}">
        <p14:creationId xmlns:p14="http://schemas.microsoft.com/office/powerpoint/2010/main" val="5458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push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/>
              <a:t>上传本地</a:t>
            </a:r>
            <a:r>
              <a:rPr lang="en-US" altLang="zh-CN" sz="2400"/>
              <a:t>refs</a:t>
            </a:r>
            <a:r>
              <a:rPr lang="zh-CN" altLang="en-US" sz="2400"/>
              <a:t>和</a:t>
            </a:r>
            <a:r>
              <a:rPr lang="en-US" altLang="zh-CN" sz="2400"/>
              <a:t>objects</a:t>
            </a:r>
            <a:r>
              <a:rPr lang="zh-CN" altLang="en-US" sz="2400"/>
              <a:t>到远程仓库</a:t>
            </a:r>
            <a:endParaRPr lang="en-US" altLang="zh-CN" sz="2400"/>
          </a:p>
          <a:p>
            <a:r>
              <a:rPr lang="en-US" altLang="zh-CN" sz="2400"/>
              <a:t>refs</a:t>
            </a:r>
          </a:p>
          <a:p>
            <a:endParaRPr lang="en-US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push</a:t>
            </a:r>
            <a:r>
              <a:rPr lang="zh-CN" altLang="en-US" sz="2400"/>
              <a:t> </a:t>
            </a:r>
            <a:r>
              <a:rPr lang="en-US" altLang="zh-CN" sz="2400"/>
              <a:t>--tags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push</a:t>
            </a:r>
            <a:r>
              <a:rPr lang="zh-CN" altLang="en-US" sz="2400"/>
              <a:t> </a:t>
            </a:r>
            <a:r>
              <a:rPr lang="en-US" altLang="zh-CN" sz="2400"/>
              <a:t>[&lt;remote&gt;]</a:t>
            </a:r>
            <a:r>
              <a:rPr lang="zh-CN" altLang="en-US" sz="2400"/>
              <a:t> </a:t>
            </a:r>
            <a:r>
              <a:rPr lang="en-US" altLang="zh-CN" sz="2400"/>
              <a:t>[HEAD]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push</a:t>
            </a:r>
            <a:r>
              <a:rPr lang="zh-CN" altLang="en-US" sz="2400"/>
              <a:t> </a:t>
            </a:r>
            <a:r>
              <a:rPr lang="en-US" altLang="zh-CN" sz="2400"/>
              <a:t>&lt;remote&gt;</a:t>
            </a:r>
            <a:r>
              <a:rPr lang="zh-CN" altLang="en-US" sz="2400"/>
              <a:t> </a:t>
            </a:r>
            <a:r>
              <a:rPr lang="en-US" altLang="zh-CN" sz="2400"/>
              <a:t>--delete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push</a:t>
            </a:r>
            <a:r>
              <a:rPr lang="zh-CN" altLang="en-US" sz="2400"/>
              <a:t> </a:t>
            </a:r>
            <a:r>
              <a:rPr lang="en-US" altLang="zh-CN" sz="2400"/>
              <a:t>&lt;remote&gt;</a:t>
            </a:r>
            <a:r>
              <a:rPr lang="zh-CN" altLang="en-US" sz="2400"/>
              <a:t> </a:t>
            </a:r>
            <a:r>
              <a:rPr lang="en-US" altLang="zh-CN" sz="2400"/>
              <a:t>:refs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293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config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39651"/>
          </a:xfrm>
        </p:spPr>
        <p:txBody>
          <a:bodyPr>
            <a:normAutofit lnSpcReduction="10000"/>
          </a:bodyPr>
          <a:lstStyle/>
          <a:p>
            <a:r>
              <a:rPr lang="en-US" altLang="zh-CN" sz="2400"/>
              <a:t>local</a:t>
            </a:r>
            <a:r>
              <a:rPr lang="zh-CN" altLang="en-US" sz="2400"/>
              <a:t> 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$GIT_DIR/config</a:t>
            </a:r>
          </a:p>
          <a:p>
            <a:r>
              <a:rPr lang="en-US" altLang="zh-CN" sz="2400"/>
              <a:t>global:</a:t>
            </a:r>
            <a:r>
              <a:rPr lang="zh-CN" altLang="en-US" sz="2400"/>
              <a:t> </a:t>
            </a:r>
            <a:r>
              <a:rPr lang="en-US" altLang="zh-CN" sz="2400"/>
              <a:t>~/.gitconfig</a:t>
            </a:r>
          </a:p>
          <a:p>
            <a:r>
              <a:rPr lang="en-US" altLang="zh-CN" sz="2400"/>
              <a:t>system:</a:t>
            </a:r>
            <a:r>
              <a:rPr lang="zh-CN" altLang="en-US" sz="2400"/>
              <a:t> </a:t>
            </a:r>
            <a:r>
              <a:rPr lang="en-US" altLang="zh-CN" sz="2400"/>
              <a:t>/usr/local/etc/gitconfig</a:t>
            </a:r>
          </a:p>
          <a:p>
            <a:r>
              <a:rPr lang="en-US" altLang="zh-CN" sz="2400"/>
              <a:t>file:</a:t>
            </a:r>
            <a:r>
              <a:rPr lang="zh-CN" altLang="en-US" sz="2400"/>
              <a:t> </a:t>
            </a:r>
            <a:r>
              <a:rPr lang="en-US" altLang="zh-CN" sz="2400"/>
              <a:t>&lt;</a:t>
            </a:r>
            <a:r>
              <a:rPr lang="zh-CN" altLang="en-US" sz="2400"/>
              <a:t>自定义</a:t>
            </a:r>
            <a:r>
              <a:rPr lang="en-US" altLang="zh-CN" sz="2400"/>
              <a:t>&gt;</a:t>
            </a:r>
          </a:p>
          <a:p>
            <a:endParaRPr lang="en-US" altLang="zh-CN" sz="2400"/>
          </a:p>
          <a:p>
            <a:r>
              <a:rPr lang="en-US" altLang="zh-CN" sz="2400"/>
              <a:t>user.name</a:t>
            </a:r>
          </a:p>
          <a:p>
            <a:r>
              <a:rPr lang="en-US" altLang="zh-CN" sz="2400"/>
              <a:t>user.email</a:t>
            </a:r>
          </a:p>
          <a:p>
            <a:r>
              <a:rPr lang="en-US" altLang="zh-CN" sz="2400"/>
              <a:t>core.editor</a:t>
            </a:r>
          </a:p>
          <a:p>
            <a:r>
              <a:rPr lang="en-US" altLang="zh-CN" sz="2400"/>
              <a:t>push.default</a:t>
            </a:r>
            <a:r>
              <a:rPr lang="zh-CN" altLang="en-US" sz="2400"/>
              <a:t> </a:t>
            </a:r>
            <a:endParaRPr lang="en-US" altLang="zh-CN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rPr lang="en-US" altLang="zh-CN" cap="none"/>
              <a:t>it</a:t>
            </a:r>
            <a:r>
              <a:rPr lang="zh-CN" altLang="en-US" cap="none"/>
              <a:t> </a:t>
            </a:r>
            <a:r>
              <a:rPr lang="en-US" altLang="zh-CN" cap="none"/>
              <a:t>Objects</a:t>
            </a:r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109457" y="2302934"/>
            <a:ext cx="8383390" cy="4097537"/>
            <a:chOff x="1251679" y="2946405"/>
            <a:chExt cx="7369449" cy="3301675"/>
          </a:xfrm>
        </p:grpSpPr>
        <p:sp>
          <p:nvSpPr>
            <p:cNvPr id="5" name="Oval 4"/>
            <p:cNvSpPr/>
            <p:nvPr/>
          </p:nvSpPr>
          <p:spPr>
            <a:xfrm>
              <a:off x="4718898" y="2946405"/>
              <a:ext cx="1428733" cy="51140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Top</a:t>
              </a:r>
              <a:r>
                <a:rPr lang="zh-CN" altLang="en-US"/>
                <a:t> </a:t>
              </a:r>
              <a:r>
                <a:rPr lang="en-US" altLang="zh-CN"/>
                <a:t>Tree</a:t>
              </a:r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18557" y="3952796"/>
              <a:ext cx="1428733" cy="5114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Tree</a:t>
              </a:r>
              <a:r>
                <a:rPr lang="zh-CN" altLang="en-US"/>
                <a:t> </a:t>
              </a:r>
              <a:r>
                <a:rPr lang="en-US" altLang="zh-CN"/>
                <a:t>(</a:t>
              </a:r>
              <a:r>
                <a:rPr lang="en-US" altLang="zh-CN" sz="1600"/>
                <a:t>040000)</a:t>
              </a:r>
              <a:endParaRPr lang="en-US" sz="1600"/>
            </a:p>
          </p:txBody>
        </p:sp>
        <p:sp>
          <p:nvSpPr>
            <p:cNvPr id="7" name="Oval 6"/>
            <p:cNvSpPr/>
            <p:nvPr/>
          </p:nvSpPr>
          <p:spPr>
            <a:xfrm>
              <a:off x="4718898" y="4883091"/>
              <a:ext cx="1428733" cy="5114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Tree</a:t>
              </a: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852939" y="3952796"/>
              <a:ext cx="1428733" cy="5114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Tree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62807" y="3991150"/>
              <a:ext cx="1058321" cy="4346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Blob</a:t>
              </a: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736831" y="4883091"/>
              <a:ext cx="1428733" cy="5114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Tree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651239" y="3952796"/>
              <a:ext cx="1428733" cy="5114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Tree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33760" y="4921446"/>
              <a:ext cx="1058321" cy="4346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Blob</a:t>
              </a: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1679" y="4919307"/>
              <a:ext cx="1058321" cy="4346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Blob</a:t>
              </a: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1953" y="5813385"/>
              <a:ext cx="1058321" cy="4346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Blob</a:t>
              </a: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09424" y="5813385"/>
              <a:ext cx="1058321" cy="4346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/>
                <a:t>Blob</a:t>
              </a:r>
              <a:endParaRPr lang="en-US"/>
            </a:p>
          </p:txBody>
        </p:sp>
        <p:cxnSp>
          <p:nvCxnSpPr>
            <p:cNvPr id="18" name="Straight Connector 17"/>
            <p:cNvCxnSpPr>
              <a:stCxn id="5" idx="4"/>
              <a:endCxn id="9" idx="0"/>
            </p:cNvCxnSpPr>
            <p:nvPr/>
          </p:nvCxnSpPr>
          <p:spPr>
            <a:xfrm flipH="1">
              <a:off x="4567306" y="3457810"/>
              <a:ext cx="865959" cy="494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4"/>
              <a:endCxn id="6" idx="0"/>
            </p:cNvCxnSpPr>
            <p:nvPr/>
          </p:nvCxnSpPr>
          <p:spPr>
            <a:xfrm flipH="1">
              <a:off x="2732923" y="3457810"/>
              <a:ext cx="2700343" cy="494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4"/>
              <a:endCxn id="12" idx="0"/>
            </p:cNvCxnSpPr>
            <p:nvPr/>
          </p:nvCxnSpPr>
          <p:spPr>
            <a:xfrm>
              <a:off x="5433266" y="3457810"/>
              <a:ext cx="932340" cy="494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4"/>
              <a:endCxn id="10" idx="0"/>
            </p:cNvCxnSpPr>
            <p:nvPr/>
          </p:nvCxnSpPr>
          <p:spPr>
            <a:xfrm>
              <a:off x="5433266" y="3457809"/>
              <a:ext cx="2658701" cy="533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6" idx="4"/>
              <a:endCxn id="14" idx="0"/>
            </p:cNvCxnSpPr>
            <p:nvPr/>
          </p:nvCxnSpPr>
          <p:spPr>
            <a:xfrm flipH="1">
              <a:off x="1780840" y="4464201"/>
              <a:ext cx="952083" cy="455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" idx="4"/>
              <a:endCxn id="13" idx="0"/>
            </p:cNvCxnSpPr>
            <p:nvPr/>
          </p:nvCxnSpPr>
          <p:spPr>
            <a:xfrm>
              <a:off x="2732922" y="4464201"/>
              <a:ext cx="929997" cy="4572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2" idx="4"/>
              <a:endCxn id="7" idx="0"/>
            </p:cNvCxnSpPr>
            <p:nvPr/>
          </p:nvCxnSpPr>
          <p:spPr>
            <a:xfrm flipH="1">
              <a:off x="5433265" y="4464201"/>
              <a:ext cx="932340" cy="4188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2" idx="4"/>
              <a:endCxn id="11" idx="0"/>
            </p:cNvCxnSpPr>
            <p:nvPr/>
          </p:nvCxnSpPr>
          <p:spPr>
            <a:xfrm>
              <a:off x="6365605" y="4464199"/>
              <a:ext cx="1085591" cy="4188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" idx="4"/>
              <a:endCxn id="15" idx="0"/>
            </p:cNvCxnSpPr>
            <p:nvPr/>
          </p:nvCxnSpPr>
          <p:spPr>
            <a:xfrm flipH="1">
              <a:off x="4481113" y="5394489"/>
              <a:ext cx="952152" cy="4188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" idx="4"/>
              <a:endCxn id="16" idx="0"/>
            </p:cNvCxnSpPr>
            <p:nvPr/>
          </p:nvCxnSpPr>
          <p:spPr>
            <a:xfrm>
              <a:off x="5433264" y="5394487"/>
              <a:ext cx="1005320" cy="4188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Predefined Process 30"/>
          <p:cNvSpPr/>
          <p:nvPr/>
        </p:nvSpPr>
        <p:spPr>
          <a:xfrm>
            <a:off x="5006533" y="1360934"/>
            <a:ext cx="1719687" cy="614638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</a:p>
          <a:p>
            <a:pPr algn="ctr"/>
            <a:r>
              <a:rPr lang="en-US" altLang="zh-CN" sz="1600"/>
              <a:t>160000</a:t>
            </a:r>
            <a:endParaRPr lang="en-US" sz="1200"/>
          </a:p>
        </p:txBody>
      </p:sp>
      <p:cxnSp>
        <p:nvCxnSpPr>
          <p:cNvPr id="21" name="Straight Connector 20"/>
          <p:cNvCxnSpPr>
            <a:stCxn id="31" idx="2"/>
            <a:endCxn id="5" idx="0"/>
          </p:cNvCxnSpPr>
          <p:nvPr/>
        </p:nvCxnSpPr>
        <p:spPr>
          <a:xfrm>
            <a:off x="5866375" y="1975572"/>
            <a:ext cx="0" cy="32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redefined Process 35"/>
          <p:cNvSpPr/>
          <p:nvPr/>
        </p:nvSpPr>
        <p:spPr>
          <a:xfrm>
            <a:off x="10246835" y="3601291"/>
            <a:ext cx="1340763" cy="537699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  <a:endParaRPr lang="en-US"/>
          </a:p>
        </p:txBody>
      </p:sp>
      <p:cxnSp>
        <p:nvCxnSpPr>
          <p:cNvPr id="26" name="Straight Connector 25"/>
          <p:cNvCxnSpPr>
            <a:stCxn id="5" idx="4"/>
            <a:endCxn id="36" idx="0"/>
          </p:cNvCxnSpPr>
          <p:nvPr/>
        </p:nvCxnSpPr>
        <p:spPr>
          <a:xfrm>
            <a:off x="5866375" y="2937612"/>
            <a:ext cx="5050840" cy="6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ine Callout 2 47"/>
          <p:cNvSpPr/>
          <p:nvPr/>
        </p:nvSpPr>
        <p:spPr>
          <a:xfrm>
            <a:off x="9492846" y="5673697"/>
            <a:ext cx="2241954" cy="9140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809"/>
              <a:gd name="adj6" fmla="val -7967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100644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：普通文件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120000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：链接文件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100755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：可执行文件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Line Callout 3 48"/>
          <p:cNvSpPr/>
          <p:nvPr/>
        </p:nvSpPr>
        <p:spPr>
          <a:xfrm>
            <a:off x="1478924" y="2335401"/>
            <a:ext cx="1072515" cy="634679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17555"/>
              <a:gd name="adj8" fmla="val 517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Subtree</a:t>
            </a: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</a:t>
            </a:r>
          </a:p>
        </p:txBody>
      </p:sp>
      <p:sp>
        <p:nvSpPr>
          <p:cNvPr id="51" name="Line Callout 2 50"/>
          <p:cNvSpPr/>
          <p:nvPr/>
        </p:nvSpPr>
        <p:spPr>
          <a:xfrm>
            <a:off x="8500535" y="607028"/>
            <a:ext cx="2929467" cy="1778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500"/>
              <a:gd name="adj6" fmla="val -5880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顶层树对象（快照）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parent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any)</a:t>
            </a:r>
          </a:p>
          <a:p>
            <a:pPr marL="0" lvl="1"/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创建者信息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时间戳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提交者信息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时间戳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空行</a:t>
            </a:r>
            <a:endParaRPr lang="en-US" altLang="zh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msg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Line Callout 3 52"/>
          <p:cNvSpPr/>
          <p:nvPr/>
        </p:nvSpPr>
        <p:spPr>
          <a:xfrm>
            <a:off x="1478923" y="2344483"/>
            <a:ext cx="1072515" cy="807335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79576"/>
              <a:gd name="adj6" fmla="val -17450"/>
              <a:gd name="adj7" fmla="val 167764"/>
              <a:gd name="adj8" fmla="val 5094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Subtree</a:t>
            </a: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</a:t>
            </a:r>
          </a:p>
          <a:p>
            <a:pPr marL="0" lvl="1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440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48" grpId="0" animBg="1"/>
      <p:bldP spid="49" grpId="0" animBg="1"/>
      <p:bldP spid="49" grpId="1" animBg="1"/>
      <p:bldP spid="51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reflog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.git/logs/</a:t>
            </a:r>
          </a:p>
          <a:p>
            <a:r>
              <a:rPr lang="zh-CN" altLang="en-US" sz="2400"/>
              <a:t>记录在分支上执行的操作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548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stash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249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/>
              <a:t>存放当前工作区、暂存区代码</a:t>
            </a:r>
            <a:endParaRPr lang="en-US" sz="2800"/>
          </a:p>
          <a:p>
            <a:r>
              <a:rPr lang="en-US" sz="2400"/>
              <a:t>git stash [save &lt;name&gt; [--keep-index | --include-untracked]] </a:t>
            </a:r>
          </a:p>
          <a:p>
            <a:r>
              <a:rPr lang="en-US" sz="2400"/>
              <a:t>git stash list </a:t>
            </a:r>
          </a:p>
          <a:p>
            <a:r>
              <a:rPr lang="en-US" sz="2400"/>
              <a:t>git stash show [&lt;ref&gt;] </a:t>
            </a:r>
          </a:p>
          <a:p>
            <a:r>
              <a:rPr lang="en-US" sz="2400"/>
              <a:t>git stash apply [&lt;ref&gt;] </a:t>
            </a:r>
          </a:p>
          <a:p>
            <a:r>
              <a:rPr lang="en-US" sz="2400"/>
              <a:t>git stash pop </a:t>
            </a:r>
          </a:p>
          <a:p>
            <a:r>
              <a:rPr lang="en-US" sz="2400"/>
              <a:t>git stash drop [&lt;ref&gt;] </a:t>
            </a:r>
          </a:p>
          <a:p>
            <a:r>
              <a:rPr lang="en-US" sz="2400"/>
              <a:t>git stash clear</a:t>
            </a:r>
          </a:p>
        </p:txBody>
      </p:sp>
    </p:spTree>
    <p:extLst>
      <p:ext uri="{BB962C8B-B14F-4D97-AF65-F5344CB8AC3E}">
        <p14:creationId xmlns:p14="http://schemas.microsoft.com/office/powerpoint/2010/main" val="8477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submodule</a:t>
            </a:r>
            <a:endParaRPr lang="en-US" cap="none"/>
          </a:p>
        </p:txBody>
      </p:sp>
      <p:sp>
        <p:nvSpPr>
          <p:cNvPr id="6" name="Oval 5"/>
          <p:cNvSpPr/>
          <p:nvPr/>
        </p:nvSpPr>
        <p:spPr>
          <a:xfrm>
            <a:off x="5053721" y="2302934"/>
            <a:ext cx="1625308" cy="63467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Top</a:t>
            </a:r>
            <a:r>
              <a:rPr lang="zh-CN" altLang="en-US"/>
              <a:t> </a:t>
            </a:r>
            <a:r>
              <a:rPr lang="en-US" altLang="zh-CN"/>
              <a:t>Tree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848" y="3551913"/>
            <a:ext cx="1625308" cy="634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Tree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n-US" altLang="zh-CN" sz="1600"/>
              <a:t>040000)</a:t>
            </a:r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5053721" y="4706454"/>
            <a:ext cx="1625308" cy="634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Tree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68617" y="3551913"/>
            <a:ext cx="1625308" cy="634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Tree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88915" y="3599513"/>
            <a:ext cx="1203932" cy="539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Blob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49295" y="4706454"/>
            <a:ext cx="1625308" cy="634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Tree</a:t>
            </a:r>
          </a:p>
        </p:txBody>
      </p:sp>
      <p:sp>
        <p:nvSpPr>
          <p:cNvPr id="12" name="Oval 11"/>
          <p:cNvSpPr/>
          <p:nvPr/>
        </p:nvSpPr>
        <p:spPr>
          <a:xfrm>
            <a:off x="6114340" y="3551913"/>
            <a:ext cx="1625308" cy="634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Tree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50488" y="4754055"/>
            <a:ext cx="1203932" cy="539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Blob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9457" y="4751400"/>
            <a:ext cx="1203932" cy="539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Blob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81254" y="5860994"/>
            <a:ext cx="1203932" cy="539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Blob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08048" y="5860994"/>
            <a:ext cx="1203932" cy="539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Blob</a:t>
            </a:r>
            <a:endParaRPr lang="en-US"/>
          </a:p>
        </p:txBody>
      </p:sp>
      <p:cxnSp>
        <p:nvCxnSpPr>
          <p:cNvPr id="17" name="Straight Connector 16"/>
          <p:cNvCxnSpPr>
            <a:stCxn id="8" idx="4"/>
            <a:endCxn id="12" idx="0"/>
          </p:cNvCxnSpPr>
          <p:nvPr/>
        </p:nvCxnSpPr>
        <p:spPr>
          <a:xfrm flipH="1">
            <a:off x="4881271" y="2937612"/>
            <a:ext cx="985104" cy="614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4"/>
            <a:endCxn id="9" idx="0"/>
          </p:cNvCxnSpPr>
          <p:nvPr/>
        </p:nvCxnSpPr>
        <p:spPr>
          <a:xfrm flipH="1">
            <a:off x="2794501" y="2937612"/>
            <a:ext cx="3071875" cy="614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  <a:endCxn id="15" idx="0"/>
          </p:cNvCxnSpPr>
          <p:nvPr/>
        </p:nvCxnSpPr>
        <p:spPr>
          <a:xfrm>
            <a:off x="5866376" y="2937612"/>
            <a:ext cx="1060618" cy="614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4"/>
            <a:endCxn id="13" idx="0"/>
          </p:cNvCxnSpPr>
          <p:nvPr/>
        </p:nvCxnSpPr>
        <p:spPr>
          <a:xfrm>
            <a:off x="5866376" y="2937611"/>
            <a:ext cx="3024504" cy="661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4"/>
            <a:endCxn id="17" idx="0"/>
          </p:cNvCxnSpPr>
          <p:nvPr/>
        </p:nvCxnSpPr>
        <p:spPr>
          <a:xfrm flipH="1">
            <a:off x="1711424" y="4186592"/>
            <a:ext cx="1083077" cy="564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4"/>
            <a:endCxn id="16" idx="0"/>
          </p:cNvCxnSpPr>
          <p:nvPr/>
        </p:nvCxnSpPr>
        <p:spPr>
          <a:xfrm>
            <a:off x="2794500" y="4186592"/>
            <a:ext cx="1057953" cy="567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4"/>
            <a:endCxn id="10" idx="0"/>
          </p:cNvCxnSpPr>
          <p:nvPr/>
        </p:nvCxnSpPr>
        <p:spPr>
          <a:xfrm flipH="1">
            <a:off x="5866375" y="4186592"/>
            <a:ext cx="1060618" cy="519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4"/>
            <a:endCxn id="14" idx="0"/>
          </p:cNvCxnSpPr>
          <p:nvPr/>
        </p:nvCxnSpPr>
        <p:spPr>
          <a:xfrm>
            <a:off x="6926993" y="4186589"/>
            <a:ext cx="1234954" cy="519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8" idx="0"/>
          </p:cNvCxnSpPr>
          <p:nvPr/>
        </p:nvCxnSpPr>
        <p:spPr>
          <a:xfrm flipH="1">
            <a:off x="4783219" y="5341124"/>
            <a:ext cx="1083156" cy="519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4"/>
            <a:endCxn id="19" idx="0"/>
          </p:cNvCxnSpPr>
          <p:nvPr/>
        </p:nvCxnSpPr>
        <p:spPr>
          <a:xfrm>
            <a:off x="5866374" y="5341121"/>
            <a:ext cx="1143639" cy="519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redefined Process 26"/>
          <p:cNvSpPr/>
          <p:nvPr/>
        </p:nvSpPr>
        <p:spPr>
          <a:xfrm>
            <a:off x="5006533" y="1360934"/>
            <a:ext cx="1719687" cy="614638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</a:p>
          <a:p>
            <a:pPr algn="ctr"/>
            <a:r>
              <a:rPr lang="en-US" altLang="zh-CN" sz="1600"/>
              <a:t>160000</a:t>
            </a:r>
            <a:endParaRPr lang="en-US" sz="1200"/>
          </a:p>
        </p:txBody>
      </p:sp>
      <p:sp>
        <p:nvSpPr>
          <p:cNvPr id="28" name="Predefined Process 27"/>
          <p:cNvSpPr/>
          <p:nvPr/>
        </p:nvSpPr>
        <p:spPr>
          <a:xfrm>
            <a:off x="10246835" y="3601291"/>
            <a:ext cx="1340763" cy="537699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  <a:endParaRPr lang="en-US"/>
          </a:p>
        </p:txBody>
      </p:sp>
      <p:cxnSp>
        <p:nvCxnSpPr>
          <p:cNvPr id="31" name="Straight Arrow Connector 30"/>
          <p:cNvCxnSpPr>
            <a:stCxn id="27" idx="2"/>
            <a:endCxn id="6" idx="0"/>
          </p:cNvCxnSpPr>
          <p:nvPr/>
        </p:nvCxnSpPr>
        <p:spPr>
          <a:xfrm flipH="1">
            <a:off x="5866375" y="1975572"/>
            <a:ext cx="2" cy="327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4"/>
            <a:endCxn id="28" idx="0"/>
          </p:cNvCxnSpPr>
          <p:nvPr/>
        </p:nvCxnSpPr>
        <p:spPr>
          <a:xfrm>
            <a:off x="5866375" y="2937612"/>
            <a:ext cx="5050842" cy="66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submodule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21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/>
              <a:t>.git/config</a:t>
            </a:r>
          </a:p>
          <a:p>
            <a:pPr marL="0" indent="0">
              <a:buNone/>
            </a:pPr>
            <a:r>
              <a:rPr lang="en-US" altLang="zh-CN" sz="2400"/>
              <a:t>.gitmodules</a:t>
            </a:r>
          </a:p>
          <a:p>
            <a:pPr marL="0" indent="0">
              <a:buNone/>
            </a:pPr>
            <a:r>
              <a:rPr lang="en-US" altLang="zh-CN" sz="2400"/>
              <a:t>.git/modules</a:t>
            </a:r>
          </a:p>
          <a:p>
            <a:pPr marL="0" indent="0">
              <a:buNone/>
            </a:pPr>
            <a:r>
              <a:rPr lang="en-US" altLang="zh-CN" sz="2400"/>
              <a:t>.git/index</a:t>
            </a:r>
          </a:p>
          <a:p>
            <a:pPr marL="0" indent="0">
              <a:buNone/>
            </a:pPr>
            <a:endParaRPr lang="en-US" altLang="zh-CN" sz="2400"/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submodule</a:t>
            </a:r>
            <a:r>
              <a:rPr lang="zh-CN" altLang="en-US" sz="2400"/>
              <a:t> </a:t>
            </a:r>
            <a:r>
              <a:rPr lang="en-US" altLang="zh-CN" sz="2400"/>
              <a:t>add</a:t>
            </a:r>
            <a:r>
              <a:rPr lang="zh-CN" altLang="en-US" sz="2400"/>
              <a:t> </a:t>
            </a:r>
            <a:r>
              <a:rPr lang="en-US" altLang="zh-CN" sz="2400"/>
              <a:t>[-b</a:t>
            </a:r>
            <a:r>
              <a:rPr lang="zh-CN" altLang="en-US" sz="2400"/>
              <a:t> </a:t>
            </a:r>
            <a:r>
              <a:rPr lang="en-US" altLang="zh-CN" sz="2400"/>
              <a:t>branch]</a:t>
            </a:r>
            <a:r>
              <a:rPr lang="zh-CN" altLang="en-US" sz="2400"/>
              <a:t> </a:t>
            </a:r>
            <a:r>
              <a:rPr lang="en-US" altLang="zh-CN" sz="2400"/>
              <a:t>[--name</a:t>
            </a:r>
            <a:r>
              <a:rPr lang="zh-CN" altLang="en-US" sz="2400"/>
              <a:t> </a:t>
            </a:r>
            <a:r>
              <a:rPr lang="en-US" altLang="zh-CN" sz="2400"/>
              <a:t>&lt;name&gt;]</a:t>
            </a:r>
            <a:r>
              <a:rPr lang="zh-CN" altLang="en-US" sz="2400"/>
              <a:t> </a:t>
            </a:r>
            <a:r>
              <a:rPr lang="en-US" altLang="zh-CN" sz="2400"/>
              <a:t>&lt;repository&gt;</a:t>
            </a:r>
            <a:r>
              <a:rPr lang="zh-CN" altLang="en-US" sz="2400"/>
              <a:t> </a:t>
            </a:r>
            <a:r>
              <a:rPr lang="en-US" altLang="zh-CN" sz="2400"/>
              <a:t>[&lt;path&gt;]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submodule</a:t>
            </a:r>
            <a:r>
              <a:rPr lang="zh-CN" altLang="en-US" sz="2400"/>
              <a:t> </a:t>
            </a:r>
            <a:r>
              <a:rPr lang="en-US" altLang="zh-CN" sz="2400"/>
              <a:t>init</a:t>
            </a:r>
            <a:r>
              <a:rPr lang="zh-CN" altLang="en-US" sz="2400"/>
              <a:t> </a:t>
            </a:r>
            <a:r>
              <a:rPr lang="en-US" altLang="zh-CN" sz="2400"/>
              <a:t>[&lt;path&gt;]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submodule</a:t>
            </a:r>
            <a:r>
              <a:rPr lang="zh-CN" altLang="en-US" sz="2400"/>
              <a:t> </a:t>
            </a:r>
            <a:r>
              <a:rPr lang="en-US" altLang="zh-CN" sz="2400"/>
              <a:t>update</a:t>
            </a:r>
            <a:r>
              <a:rPr lang="zh-CN" altLang="en-US" sz="2400"/>
              <a:t> </a:t>
            </a:r>
            <a:r>
              <a:rPr lang="en-US" altLang="zh-CN" sz="2400"/>
              <a:t>[&lt;path&gt;]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submodule</a:t>
            </a:r>
            <a:r>
              <a:rPr lang="zh-CN" altLang="en-US" sz="2400"/>
              <a:t> </a:t>
            </a:r>
            <a:r>
              <a:rPr lang="en-US" altLang="zh-CN" sz="2400"/>
              <a:t>deinit</a:t>
            </a:r>
            <a:r>
              <a:rPr lang="zh-CN" altLang="en-US" sz="2400"/>
              <a:t> </a:t>
            </a:r>
            <a:r>
              <a:rPr lang="en-US" altLang="zh-CN" sz="2400"/>
              <a:t>&lt;path&gt;</a:t>
            </a:r>
          </a:p>
        </p:txBody>
      </p:sp>
    </p:spTree>
    <p:extLst>
      <p:ext uri="{BB962C8B-B14F-4D97-AF65-F5344CB8AC3E}">
        <p14:creationId xmlns:p14="http://schemas.microsoft.com/office/powerpoint/2010/main" val="4594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submodule</a:t>
            </a:r>
            <a:endParaRPr lang="en-US" cap="none"/>
          </a:p>
        </p:txBody>
      </p:sp>
      <p:sp>
        <p:nvSpPr>
          <p:cNvPr id="5" name="Oval 4"/>
          <p:cNvSpPr/>
          <p:nvPr/>
        </p:nvSpPr>
        <p:spPr>
          <a:xfrm>
            <a:off x="4066515" y="620861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54cc7d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16655" y="249788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3b2c30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16656" y="3112834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ce7000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16657" y="373199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2b642d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66517" y="2493674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a26c0b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66517" y="311283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3224b7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66515" y="373198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4ec38e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66517" y="4351145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19cf5d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66517" y="4970302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975cf1f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6515" y="5589459"/>
            <a:ext cx="1276173" cy="331766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e35678</a:t>
            </a:r>
            <a:endParaRPr lang="en-US"/>
          </a:p>
        </p:txBody>
      </p:sp>
      <p:cxnSp>
        <p:nvCxnSpPr>
          <p:cNvPr id="16" name="Straight Arrow Connector 15"/>
          <p:cNvCxnSpPr>
            <a:endCxn id="10" idx="0"/>
          </p:cNvCxnSpPr>
          <p:nvPr/>
        </p:nvCxnSpPr>
        <p:spPr>
          <a:xfrm>
            <a:off x="4704602" y="5921225"/>
            <a:ext cx="0" cy="28739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04602" y="5302068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04604" y="4682911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04602" y="4063754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04602" y="3444597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04604" y="2825440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54744" y="4063757"/>
            <a:ext cx="1598664" cy="33597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4"/>
          </p:cNvCxnSpPr>
          <p:nvPr/>
        </p:nvCxnSpPr>
        <p:spPr>
          <a:xfrm>
            <a:off x="2654743" y="3444599"/>
            <a:ext cx="1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4"/>
            <a:endCxn id="21" idx="0"/>
          </p:cNvCxnSpPr>
          <p:nvPr/>
        </p:nvCxnSpPr>
        <p:spPr>
          <a:xfrm>
            <a:off x="2654742" y="2829654"/>
            <a:ext cx="1" cy="28318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196136" y="4297610"/>
            <a:ext cx="1148536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8" name="Straight Connector 267"/>
          <p:cNvCxnSpPr/>
          <p:nvPr/>
        </p:nvCxnSpPr>
        <p:spPr>
          <a:xfrm flipV="1">
            <a:off x="5342688" y="4473942"/>
            <a:ext cx="853448" cy="465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9" name="Oval 268"/>
          <p:cNvSpPr/>
          <p:nvPr/>
        </p:nvSpPr>
        <p:spPr>
          <a:xfrm>
            <a:off x="9011123" y="3127258"/>
            <a:ext cx="1625308" cy="63467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Top</a:t>
            </a:r>
            <a:r>
              <a:rPr lang="zh-CN" altLang="en-US"/>
              <a:t> </a:t>
            </a:r>
            <a:r>
              <a:rPr lang="en-US" altLang="zh-CN"/>
              <a:t>Tree</a:t>
            </a:r>
            <a:endParaRPr lang="en-US"/>
          </a:p>
        </p:txBody>
      </p:sp>
      <p:sp>
        <p:nvSpPr>
          <p:cNvPr id="270" name="Predefined Process 269"/>
          <p:cNvSpPr/>
          <p:nvPr/>
        </p:nvSpPr>
        <p:spPr>
          <a:xfrm>
            <a:off x="8963936" y="1873479"/>
            <a:ext cx="1719687" cy="614638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</a:p>
          <a:p>
            <a:pPr algn="ctr"/>
            <a:r>
              <a:rPr lang="en-US" altLang="zh-CN" sz="1600"/>
              <a:t>160000</a:t>
            </a:r>
            <a:endParaRPr lang="en-US" sz="1200"/>
          </a:p>
        </p:txBody>
      </p:sp>
      <p:cxnSp>
        <p:nvCxnSpPr>
          <p:cNvPr id="271" name="Straight Arrow Connector 270"/>
          <p:cNvCxnSpPr>
            <a:stCxn id="270" idx="2"/>
            <a:endCxn id="269" idx="0"/>
          </p:cNvCxnSpPr>
          <p:nvPr/>
        </p:nvCxnSpPr>
        <p:spPr>
          <a:xfrm flipH="1">
            <a:off x="9823777" y="2488117"/>
            <a:ext cx="3" cy="639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Rectangle 271"/>
          <p:cNvSpPr/>
          <p:nvPr/>
        </p:nvSpPr>
        <p:spPr>
          <a:xfrm>
            <a:off x="5215843" y="1850814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1251678" y="1750153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Branch_A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4" name="Straight Connector 273"/>
          <p:cNvCxnSpPr>
            <a:endCxn id="6" idx="0"/>
          </p:cNvCxnSpPr>
          <p:nvPr/>
        </p:nvCxnSpPr>
        <p:spPr>
          <a:xfrm>
            <a:off x="1845174" y="2102817"/>
            <a:ext cx="809568" cy="39507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72" idx="2"/>
            <a:endCxn id="10" idx="0"/>
          </p:cNvCxnSpPr>
          <p:nvPr/>
        </p:nvCxnSpPr>
        <p:spPr>
          <a:xfrm flipH="1">
            <a:off x="4704604" y="2203478"/>
            <a:ext cx="1104735" cy="290196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0" name="Predefined Process 279"/>
          <p:cNvSpPr/>
          <p:nvPr/>
        </p:nvSpPr>
        <p:spPr>
          <a:xfrm>
            <a:off x="9153395" y="4701452"/>
            <a:ext cx="1340763" cy="537699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Commit</a:t>
            </a:r>
            <a:endParaRPr lang="en-US"/>
          </a:p>
        </p:txBody>
      </p:sp>
      <p:cxnSp>
        <p:nvCxnSpPr>
          <p:cNvPr id="281" name="Straight Arrow Connector 280"/>
          <p:cNvCxnSpPr>
            <a:stCxn id="269" idx="4"/>
            <a:endCxn id="280" idx="0"/>
          </p:cNvCxnSpPr>
          <p:nvPr/>
        </p:nvCxnSpPr>
        <p:spPr>
          <a:xfrm>
            <a:off x="9823777" y="3761936"/>
            <a:ext cx="0" cy="93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8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hooks</a:t>
            </a:r>
            <a:endParaRPr lang="en-US" cap="none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pre-commit</a:t>
            </a:r>
          </a:p>
          <a:p>
            <a:r>
              <a:rPr lang="en-US" altLang="zh-CN"/>
              <a:t>prepare-commit-msg</a:t>
            </a:r>
          </a:p>
          <a:p>
            <a:r>
              <a:rPr lang="en-US" altLang="zh-CN"/>
              <a:t>commit-msg</a:t>
            </a:r>
          </a:p>
          <a:p>
            <a:r>
              <a:rPr lang="en-US" altLang="zh-CN"/>
              <a:t>post-commit</a:t>
            </a:r>
          </a:p>
          <a:p>
            <a:r>
              <a:rPr lang="en-US" altLang="zh-CN"/>
              <a:t>post-checkout</a:t>
            </a:r>
          </a:p>
          <a:p>
            <a:r>
              <a:rPr lang="en-US" altLang="zh-CN"/>
              <a:t>pre-push</a:t>
            </a:r>
          </a:p>
          <a:p>
            <a:r>
              <a:rPr lang="en-US" altLang="zh-CN"/>
              <a:t>post-merge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git</a:t>
            </a:r>
            <a:r>
              <a:rPr lang="zh-CN" altLang="en-US" cap="none"/>
              <a:t> </a:t>
            </a:r>
            <a:r>
              <a:rPr lang="en-US" altLang="zh-CN" cap="none"/>
              <a:t>gc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264701"/>
          </a:xfrm>
        </p:spPr>
        <p:txBody>
          <a:bodyPr>
            <a:normAutofit/>
          </a:bodyPr>
          <a:lstStyle/>
          <a:p>
            <a:r>
              <a:rPr lang="zh-CN" altLang="en-US"/>
              <a:t>运行时机：</a:t>
            </a:r>
            <a:endParaRPr lang="en-US" altLang="zh-CN"/>
          </a:p>
          <a:p>
            <a:pPr lvl="1"/>
            <a:r>
              <a:rPr lang="zh-CN" altLang="en-US"/>
              <a:t>时不时的自动执行（</a:t>
            </a:r>
            <a:r>
              <a:rPr lang="en-US" altLang="zh-CN"/>
              <a:t>objects&gt;6.7k</a:t>
            </a:r>
            <a:r>
              <a:rPr lang="zh-CN" altLang="en-US"/>
              <a:t> </a:t>
            </a:r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packfile&gt;50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手动执行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gc</a:t>
            </a:r>
          </a:p>
          <a:p>
            <a:pPr lvl="1"/>
            <a:r>
              <a:rPr lang="en-US" altLang="zh-CN"/>
              <a:t>[</a:t>
            </a:r>
            <a:r>
              <a:rPr lang="zh-CN" altLang="en-US"/>
              <a:t> </a:t>
            </a:r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push</a:t>
            </a:r>
            <a:r>
              <a:rPr lang="zh-CN" altLang="en-US"/>
              <a:t> </a:t>
            </a:r>
            <a:r>
              <a:rPr lang="en-US" altLang="zh-CN"/>
              <a:t>]</a:t>
            </a:r>
          </a:p>
          <a:p>
            <a:r>
              <a:rPr lang="zh-CN" altLang="en-US"/>
              <a:t>效果</a:t>
            </a:r>
            <a:endParaRPr lang="en-US" altLang="zh-CN"/>
          </a:p>
          <a:p>
            <a:pPr lvl="1"/>
            <a:r>
              <a:rPr lang="zh-CN" altLang="en-US"/>
              <a:t>松散（</a:t>
            </a:r>
            <a:r>
              <a:rPr lang="en-US" altLang="zh-CN"/>
              <a:t>loose</a:t>
            </a:r>
            <a:r>
              <a:rPr lang="zh-CN" altLang="en-US"/>
              <a:t>）对象打包成包文件（</a:t>
            </a:r>
            <a:r>
              <a:rPr lang="en-US" altLang="zh-CN"/>
              <a:t>.pack+.idx)</a:t>
            </a:r>
          </a:p>
          <a:p>
            <a:pPr lvl="2"/>
            <a:r>
              <a:rPr lang="zh-CN" altLang="en-US"/>
              <a:t>保存最新版本，记录旧版本差异</a:t>
            </a:r>
            <a:endParaRPr lang="en-US" altLang="zh-CN"/>
          </a:p>
          <a:p>
            <a:pPr lvl="1"/>
            <a:r>
              <a:rPr lang="zh-CN" altLang="en-US"/>
              <a:t>小包（</a:t>
            </a:r>
            <a:r>
              <a:rPr lang="en-US" altLang="zh-CN"/>
              <a:t>.pack</a:t>
            </a:r>
            <a:r>
              <a:rPr lang="zh-CN" altLang="en-US"/>
              <a:t>）文件打包成大包</a:t>
            </a:r>
            <a:endParaRPr lang="en-US" altLang="zh-CN"/>
          </a:p>
          <a:p>
            <a:pPr lvl="1"/>
            <a:r>
              <a:rPr lang="zh-CN" altLang="en-US"/>
              <a:t>引用（</a:t>
            </a:r>
            <a:r>
              <a:rPr lang="en-US" altLang="zh-CN"/>
              <a:t>Refs</a:t>
            </a:r>
            <a:r>
              <a:rPr lang="zh-CN" altLang="en-US"/>
              <a:t>）打包到单独文件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.git/packed-refs</a:t>
            </a:r>
          </a:p>
          <a:p>
            <a:pPr lvl="1"/>
            <a:r>
              <a:rPr lang="zh-CN" altLang="en-US"/>
              <a:t>删除悬挂（</a:t>
            </a:r>
            <a:r>
              <a:rPr lang="en-US" altLang="zh-CN"/>
              <a:t>dangling</a:t>
            </a:r>
            <a:r>
              <a:rPr lang="zh-CN" altLang="en-US"/>
              <a:t>）对象（没有被任何</a:t>
            </a:r>
            <a:r>
              <a:rPr lang="en-US" altLang="zh-CN"/>
              <a:t>commit</a:t>
            </a:r>
            <a:r>
              <a:rPr lang="zh-CN" altLang="en-US"/>
              <a:t>、</a:t>
            </a:r>
            <a:r>
              <a:rPr lang="en-US" altLang="zh-CN"/>
              <a:t>index</a:t>
            </a:r>
            <a:r>
              <a:rPr lang="zh-CN" altLang="en-US"/>
              <a:t>指向的</a:t>
            </a:r>
            <a:r>
              <a:rPr lang="en-US" altLang="zh-CN"/>
              <a:t>git</a:t>
            </a:r>
            <a:r>
              <a:rPr lang="zh-CN" altLang="en-US"/>
              <a:t>对象）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iSsue</a:t>
            </a:r>
            <a:r>
              <a:rPr lang="zh-CN" altLang="en-US"/>
              <a:t> </a:t>
            </a:r>
            <a:r>
              <a:rPr lang="mr-IN" altLang="zh-CN"/>
              <a:t>–</a:t>
            </a:r>
            <a:r>
              <a:rPr lang="zh-CN" altLang="en-US"/>
              <a:t> 误引入大文件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571999"/>
          </a:xfrm>
        </p:spPr>
        <p:txBody>
          <a:bodyPr>
            <a:normAutofit/>
          </a:bodyPr>
          <a:lstStyle/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count-objects</a:t>
            </a:r>
            <a:r>
              <a:rPr lang="zh-CN" altLang="en-US" sz="2400"/>
              <a:t> </a:t>
            </a:r>
            <a:r>
              <a:rPr lang="mr-IN" altLang="zh-CN" sz="2400"/>
              <a:t>–</a:t>
            </a:r>
            <a:r>
              <a:rPr lang="en-US" altLang="zh-CN" sz="2400"/>
              <a:t>v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verify-pack</a:t>
            </a:r>
            <a:r>
              <a:rPr lang="zh-CN" altLang="en-US" sz="2400"/>
              <a:t> </a:t>
            </a:r>
            <a:r>
              <a:rPr lang="en-US" altLang="zh-CN" sz="2400"/>
              <a:t>-v</a:t>
            </a:r>
            <a:r>
              <a:rPr lang="zh-CN" altLang="en-US" sz="2400"/>
              <a:t> </a:t>
            </a:r>
            <a:r>
              <a:rPr lang="en-US" altLang="zh-CN" sz="2400"/>
              <a:t>.git/objects/pack/pack-xxx.pack</a:t>
            </a:r>
            <a:r>
              <a:rPr lang="zh-CN" altLang="en-US" sz="2400"/>
              <a:t> </a:t>
            </a:r>
            <a:r>
              <a:rPr lang="en-US" altLang="zh-CN" sz="2400"/>
              <a:t>|</a:t>
            </a:r>
            <a:r>
              <a:rPr lang="zh-CN" altLang="en-US" sz="2400"/>
              <a:t> </a:t>
            </a:r>
            <a:r>
              <a:rPr lang="en-US" altLang="zh-CN" sz="2400"/>
              <a:t>sort</a:t>
            </a:r>
            <a:r>
              <a:rPr lang="zh-CN" altLang="en-US" sz="2400"/>
              <a:t> </a:t>
            </a:r>
            <a:r>
              <a:rPr lang="en-US" altLang="zh-CN" sz="2400"/>
              <a:t>-k</a:t>
            </a:r>
            <a:r>
              <a:rPr lang="zh-CN" altLang="en-US" sz="2400"/>
              <a:t> </a:t>
            </a:r>
            <a:r>
              <a:rPr lang="en-US" altLang="zh-CN" sz="2400"/>
              <a:t>3</a:t>
            </a:r>
            <a:r>
              <a:rPr lang="zh-CN" altLang="en-US" sz="2400"/>
              <a:t> </a:t>
            </a:r>
            <a:r>
              <a:rPr lang="en-US" altLang="zh-CN" sz="2400"/>
              <a:t>-n</a:t>
            </a:r>
            <a:r>
              <a:rPr lang="zh-CN" altLang="en-US" sz="2400"/>
              <a:t> </a:t>
            </a:r>
            <a:r>
              <a:rPr lang="en-US" altLang="zh-CN" sz="2400"/>
              <a:t>|</a:t>
            </a:r>
            <a:r>
              <a:rPr lang="zh-CN" altLang="en-US" sz="2400"/>
              <a:t> </a:t>
            </a:r>
            <a:r>
              <a:rPr lang="en-US" altLang="zh-CN" sz="2400"/>
              <a:t>tail</a:t>
            </a:r>
            <a:r>
              <a:rPr lang="zh-CN" altLang="en-US" sz="2400"/>
              <a:t> </a:t>
            </a:r>
            <a:r>
              <a:rPr lang="en-US" altLang="zh-CN" sz="2400"/>
              <a:t>-n</a:t>
            </a:r>
            <a:r>
              <a:rPr lang="zh-CN" altLang="en-US" sz="2400"/>
              <a:t> </a:t>
            </a:r>
            <a:r>
              <a:rPr lang="en-US" altLang="zh-CN" sz="2400"/>
              <a:t>3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rev-list</a:t>
            </a:r>
            <a:r>
              <a:rPr lang="zh-CN" altLang="en-US" sz="2400"/>
              <a:t> </a:t>
            </a:r>
            <a:r>
              <a:rPr lang="en-US" altLang="zh-CN" sz="2400"/>
              <a:t>--objects</a:t>
            </a:r>
            <a:r>
              <a:rPr lang="zh-CN" altLang="en-US" sz="2400"/>
              <a:t> </a:t>
            </a:r>
            <a:r>
              <a:rPr lang="en-US" altLang="zh-CN" sz="2400"/>
              <a:t>--all</a:t>
            </a:r>
            <a:r>
              <a:rPr lang="zh-CN" altLang="en-US" sz="2400"/>
              <a:t> </a:t>
            </a:r>
            <a:r>
              <a:rPr lang="en-US" altLang="zh-CN" sz="2400"/>
              <a:t>|</a:t>
            </a:r>
            <a:r>
              <a:rPr lang="zh-CN" altLang="en-US" sz="2400"/>
              <a:t> </a:t>
            </a:r>
            <a:r>
              <a:rPr lang="en-US" altLang="zh-CN" sz="2400"/>
              <a:t>grep</a:t>
            </a:r>
            <a:r>
              <a:rPr lang="zh-CN" altLang="en-US" sz="2400"/>
              <a:t> </a:t>
            </a:r>
            <a:r>
              <a:rPr lang="en-US" altLang="zh-CN" sz="2400"/>
              <a:t>xxx</a:t>
            </a:r>
          </a:p>
          <a:p>
            <a:r>
              <a:rPr lang="en-US" sz="2400"/>
              <a:t>git filter-branch --index-filter 'git rm --ignore-unmatch --cached </a:t>
            </a:r>
            <a:r>
              <a:rPr lang="en-US" altLang="zh-CN" sz="2400"/>
              <a:t>&lt;file&gt;</a:t>
            </a:r>
            <a:r>
              <a:rPr lang="en-US" sz="2400"/>
              <a:t>' -- </a:t>
            </a:r>
            <a:r>
              <a:rPr lang="en-US" altLang="zh-CN" sz="2400"/>
              <a:t>&lt;commit_id&gt;</a:t>
            </a:r>
            <a:r>
              <a:rPr lang="en-US" sz="2400"/>
              <a:t>^..</a:t>
            </a:r>
          </a:p>
          <a:p>
            <a:r>
              <a:rPr lang="en-US" altLang="zh-CN" sz="2400"/>
              <a:t>rm</a:t>
            </a:r>
            <a:r>
              <a:rPr lang="zh-CN" altLang="en-US" sz="2400"/>
              <a:t> </a:t>
            </a:r>
            <a:r>
              <a:rPr lang="en-US" altLang="zh-CN" sz="2400"/>
              <a:t>-rf</a:t>
            </a:r>
            <a:r>
              <a:rPr lang="zh-CN" altLang="en-US" sz="2400"/>
              <a:t> </a:t>
            </a:r>
            <a:r>
              <a:rPr lang="en-US" altLang="zh-CN" sz="2400"/>
              <a:t>.git/refs/original</a:t>
            </a:r>
            <a:r>
              <a:rPr lang="zh-CN" altLang="en-US" sz="2400"/>
              <a:t> </a:t>
            </a:r>
            <a:r>
              <a:rPr lang="en-US" altLang="zh-CN" sz="2400"/>
              <a:t>.git/logs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gc</a:t>
            </a:r>
          </a:p>
          <a:p>
            <a:r>
              <a:rPr lang="en-US" altLang="zh-CN" sz="2400"/>
              <a:t>git</a:t>
            </a:r>
            <a:r>
              <a:rPr lang="zh-CN" altLang="en-US" sz="2400"/>
              <a:t> </a:t>
            </a:r>
            <a:r>
              <a:rPr lang="en-US" altLang="zh-CN" sz="2400"/>
              <a:t>count-objects</a:t>
            </a:r>
            <a:r>
              <a:rPr lang="zh-CN" altLang="en-US" sz="2400"/>
              <a:t> </a:t>
            </a:r>
            <a:r>
              <a:rPr lang="en-US" altLang="zh-CN" sz="2400"/>
              <a:t>-v</a:t>
            </a:r>
          </a:p>
          <a:p>
            <a:endParaRPr lang="en-US" altLang="zh-CN" sz="2400"/>
          </a:p>
          <a:p>
            <a:endParaRPr lang="en-US" altLang="zh-CN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100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455" y="2585940"/>
            <a:ext cx="3305332" cy="1492132"/>
          </a:xfrm>
        </p:spPr>
        <p:txBody>
          <a:bodyPr>
            <a:normAutofit/>
          </a:bodyPr>
          <a:lstStyle/>
          <a:p>
            <a:r>
              <a:rPr lang="en-US" altLang="zh-CN" sz="9600"/>
              <a:t>Q</a:t>
            </a:r>
            <a:r>
              <a:rPr lang="zh-CN" altLang="en-US" sz="9600"/>
              <a:t> </a:t>
            </a:r>
            <a:r>
              <a:rPr lang="en-US" altLang="zh-CN" sz="9600"/>
              <a:t>&amp;</a:t>
            </a:r>
            <a:r>
              <a:rPr lang="zh-CN" altLang="en-US" sz="9600"/>
              <a:t> </a:t>
            </a:r>
            <a:r>
              <a:rPr lang="en-US" altLang="zh-CN" sz="9600"/>
              <a:t>A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10185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附录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cat-file</a:t>
            </a:r>
            <a:r>
              <a:rPr lang="zh-CN" altLang="en-US"/>
              <a:t> </a:t>
            </a:r>
            <a:r>
              <a:rPr lang="mr-IN" altLang="zh-CN"/>
              <a:t>–</a:t>
            </a:r>
            <a:r>
              <a:rPr lang="en-US" altLang="zh-CN"/>
              <a:t>p</a:t>
            </a:r>
            <a:r>
              <a:rPr lang="zh-CN" altLang="en-US"/>
              <a:t> </a:t>
            </a:r>
            <a:r>
              <a:rPr lang="en-US" altLang="zh-CN"/>
              <a:t>&lt;SHA-1&gt;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update-index</a:t>
            </a:r>
            <a:r>
              <a:rPr lang="zh-CN" altLang="en-US"/>
              <a:t> </a:t>
            </a:r>
            <a:r>
              <a:rPr lang="en-US" altLang="zh-CN"/>
              <a:t>--add</a:t>
            </a:r>
            <a:r>
              <a:rPr lang="zh-CN" altLang="en-US"/>
              <a:t> </a:t>
            </a:r>
            <a:r>
              <a:rPr lang="en-US" altLang="zh-CN"/>
              <a:t>[--cacheinfo]</a:t>
            </a:r>
            <a:r>
              <a:rPr lang="zh-CN" altLang="en-US"/>
              <a:t> </a:t>
            </a:r>
            <a:r>
              <a:rPr lang="en-US" altLang="zh-CN"/>
              <a:t>&lt;file</a:t>
            </a:r>
            <a:r>
              <a:rPr lang="zh-CN" altLang="en-US"/>
              <a:t> </a:t>
            </a:r>
            <a:r>
              <a:rPr lang="en-US" altLang="zh-CN"/>
              <a:t>mode&gt;</a:t>
            </a:r>
            <a:r>
              <a:rPr lang="zh-CN" altLang="en-US"/>
              <a:t> </a:t>
            </a:r>
            <a:r>
              <a:rPr lang="en-US" altLang="zh-CN"/>
              <a:t>&lt;SHA-1&gt;</a:t>
            </a:r>
            <a:r>
              <a:rPr lang="zh-CN" altLang="en-US"/>
              <a:t> </a:t>
            </a:r>
            <a:r>
              <a:rPr lang="en-US" altLang="zh-CN"/>
              <a:t>&lt;file&gt;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write-tree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read-tree</a:t>
            </a:r>
            <a:r>
              <a:rPr lang="zh-CN" altLang="en-US"/>
              <a:t> </a:t>
            </a:r>
            <a:r>
              <a:rPr lang="en-US" altLang="zh-CN"/>
              <a:t>&lt;commit&gt;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commit-tree</a:t>
            </a:r>
            <a:r>
              <a:rPr lang="zh-CN" altLang="en-US"/>
              <a:t> </a:t>
            </a:r>
            <a:r>
              <a:rPr lang="en-US" altLang="zh-CN"/>
              <a:t>&lt;SHA-1&gt;</a:t>
            </a:r>
            <a:r>
              <a:rPr lang="zh-CN" altLang="en-US"/>
              <a:t> </a:t>
            </a:r>
            <a:r>
              <a:rPr lang="en-US" altLang="zh-CN"/>
              <a:t>[-p</a:t>
            </a:r>
            <a:r>
              <a:rPr lang="zh-CN" altLang="en-US"/>
              <a:t> </a:t>
            </a:r>
            <a:r>
              <a:rPr lang="en-US" altLang="zh-CN"/>
              <a:t>&lt;parent</a:t>
            </a:r>
            <a:r>
              <a:rPr lang="zh-CN" altLang="en-US"/>
              <a:t> </a:t>
            </a:r>
            <a:r>
              <a:rPr lang="en-US" altLang="zh-CN"/>
              <a:t>SHA-1&gt;]</a:t>
            </a:r>
            <a:r>
              <a:rPr lang="zh-CN" altLang="en-US"/>
              <a:t> </a:t>
            </a:r>
            <a:r>
              <a:rPr lang="en-US" altLang="zh-CN"/>
              <a:t>[-m</a:t>
            </a:r>
            <a:r>
              <a:rPr lang="zh-CN" altLang="en-US"/>
              <a:t> </a:t>
            </a:r>
            <a:r>
              <a:rPr lang="en-US" altLang="zh-CN"/>
              <a:t>&lt;msg&gt;]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update-ref</a:t>
            </a:r>
            <a:r>
              <a:rPr lang="zh-CN" altLang="en-US"/>
              <a:t> </a:t>
            </a:r>
            <a:r>
              <a:rPr lang="en-US" altLang="zh-CN"/>
              <a:t>&lt;ref&gt;</a:t>
            </a:r>
            <a:r>
              <a:rPr lang="zh-CN" altLang="en-US"/>
              <a:t> </a:t>
            </a:r>
            <a:r>
              <a:rPr lang="en-US" altLang="zh-CN"/>
              <a:t>&lt;commit&gt;</a:t>
            </a:r>
          </a:p>
          <a:p>
            <a:r>
              <a:rPr lang="en-US" altLang="zh-CN"/>
              <a:t>git verify-pack -v</a:t>
            </a:r>
            <a:r>
              <a:rPr lang="zh-CN" altLang="en-US"/>
              <a:t> </a:t>
            </a:r>
            <a:r>
              <a:rPr lang="en-US" altLang="zh-CN"/>
              <a:t>&lt;packfile&gt;</a:t>
            </a:r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rev-list</a:t>
            </a:r>
            <a:r>
              <a:rPr lang="zh-CN" altLang="en-US"/>
              <a:t> </a:t>
            </a:r>
            <a:r>
              <a:rPr lang="en-US" altLang="zh-CN"/>
              <a:t>--objects</a:t>
            </a:r>
            <a:r>
              <a:rPr lang="zh-CN" altLang="en-US"/>
              <a:t> </a:t>
            </a:r>
            <a:r>
              <a:rPr lang="en-US" altLang="zh-CN"/>
              <a:t>--all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5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72207" y="888421"/>
            <a:ext cx="2304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5baaa1</a:t>
            </a:r>
          </a:p>
          <a:p>
            <a:pPr algn="ctr"/>
            <a:r>
              <a:rPr lang="en-US" altLang="zh-CN" sz="2400"/>
              <a:t>third</a:t>
            </a:r>
            <a:r>
              <a:rPr lang="zh-CN" altLang="en-US" sz="2400"/>
              <a:t> </a:t>
            </a:r>
            <a:r>
              <a:rPr lang="en-US" altLang="zh-CN" sz="2400"/>
              <a:t>commit</a:t>
            </a:r>
            <a:endParaRPr 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1772207" y="2900307"/>
            <a:ext cx="2304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altLang="zh-CN"/>
              <a:t>44e210</a:t>
            </a:r>
            <a:endParaRPr lang="en-US" altLang="zh-CN"/>
          </a:p>
          <a:p>
            <a:pPr algn="ctr"/>
            <a:r>
              <a:rPr lang="en-US" altLang="zh-CN" sz="2400"/>
              <a:t>second</a:t>
            </a:r>
            <a:r>
              <a:rPr lang="zh-CN" altLang="en-US" sz="2400"/>
              <a:t> </a:t>
            </a:r>
            <a:r>
              <a:rPr lang="en-US" altLang="zh-CN" sz="2400"/>
              <a:t>commit</a:t>
            </a:r>
            <a:endParaRPr lang="en-US" sz="2400"/>
          </a:p>
        </p:txBody>
      </p:sp>
      <p:sp>
        <p:nvSpPr>
          <p:cNvPr id="7" name="Rounded Rectangle 6"/>
          <p:cNvSpPr/>
          <p:nvPr/>
        </p:nvSpPr>
        <p:spPr>
          <a:xfrm>
            <a:off x="1772207" y="4971408"/>
            <a:ext cx="2304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854381</a:t>
            </a:r>
          </a:p>
          <a:p>
            <a:pPr algn="ctr"/>
            <a:r>
              <a:rPr lang="en-US" altLang="zh-CN" sz="2400"/>
              <a:t>first</a:t>
            </a:r>
            <a:r>
              <a:rPr lang="zh-CN" altLang="en-US" sz="2400"/>
              <a:t> </a:t>
            </a:r>
            <a:r>
              <a:rPr lang="en-US" altLang="zh-CN" sz="2400"/>
              <a:t>commit</a:t>
            </a:r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5132187" y="903782"/>
            <a:ext cx="1685365" cy="9681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aaac3d</a:t>
            </a:r>
            <a:endParaRPr lang="is-IS"/>
          </a:p>
          <a:p>
            <a:pPr algn="ctr"/>
            <a:r>
              <a:rPr lang="en-US" altLang="zh-CN" sz="2400"/>
              <a:t>tree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32187" y="4971408"/>
            <a:ext cx="1685365" cy="9681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/>
              <a:t>d8329fc</a:t>
            </a:r>
            <a:endParaRPr lang="is-IS"/>
          </a:p>
          <a:p>
            <a:pPr algn="ctr"/>
            <a:r>
              <a:rPr lang="en-US" altLang="zh-CN" sz="2400"/>
              <a:t>tree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32187" y="2882610"/>
            <a:ext cx="1685365" cy="9681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/>
              <a:t>0155eb</a:t>
            </a:r>
          </a:p>
          <a:p>
            <a:pPr algn="ctr"/>
            <a:r>
              <a:rPr lang="en-US" altLang="zh-CN" sz="2400"/>
              <a:t>tree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14762" y="906497"/>
            <a:ext cx="1810870" cy="954724"/>
          </a:xfrm>
          <a:prstGeom prst="roundRect">
            <a:avLst/>
          </a:prstGeom>
          <a:solidFill>
            <a:srgbClr val="EFF0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1f7a7a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test.txt</a:t>
            </a: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“version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2”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14762" y="2900307"/>
            <a:ext cx="1810870" cy="954724"/>
          </a:xfrm>
          <a:prstGeom prst="roundRect">
            <a:avLst/>
          </a:prstGeom>
          <a:solidFill>
            <a:srgbClr val="EFF0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altLang="zh-CN">
                <a:solidFill>
                  <a:schemeClr val="tx1"/>
                </a:solidFill>
              </a:rPr>
              <a:t>fa49b0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new.txt</a:t>
            </a: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“new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file”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238409" y="4971408"/>
            <a:ext cx="1810870" cy="954724"/>
          </a:xfrm>
          <a:prstGeom prst="roundRect">
            <a:avLst/>
          </a:prstGeom>
          <a:solidFill>
            <a:srgbClr val="EFF0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83baae6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test.txt</a:t>
            </a: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“version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1”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9" idx="3"/>
            <a:endCxn id="20" idx="1"/>
          </p:cNvCxnSpPr>
          <p:nvPr/>
        </p:nvCxnSpPr>
        <p:spPr>
          <a:xfrm flipV="1">
            <a:off x="6817552" y="5448770"/>
            <a:ext cx="2420857" cy="673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4076207" y="5455502"/>
            <a:ext cx="105598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10" idx="1"/>
          </p:cNvCxnSpPr>
          <p:nvPr/>
        </p:nvCxnSpPr>
        <p:spPr>
          <a:xfrm flipV="1">
            <a:off x="4076207" y="3366704"/>
            <a:ext cx="1055980" cy="1769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8" idx="1"/>
          </p:cNvCxnSpPr>
          <p:nvPr/>
        </p:nvCxnSpPr>
        <p:spPr>
          <a:xfrm>
            <a:off x="4076207" y="1372515"/>
            <a:ext cx="1055980" cy="153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9" idx="1"/>
          </p:cNvCxnSpPr>
          <p:nvPr/>
        </p:nvCxnSpPr>
        <p:spPr>
          <a:xfrm>
            <a:off x="6817552" y="3366704"/>
            <a:ext cx="2397210" cy="1096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20" idx="1"/>
          </p:cNvCxnSpPr>
          <p:nvPr/>
        </p:nvCxnSpPr>
        <p:spPr>
          <a:xfrm>
            <a:off x="6817552" y="3366704"/>
            <a:ext cx="2420857" cy="20820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3"/>
            <a:endCxn id="16" idx="1"/>
          </p:cNvCxnSpPr>
          <p:nvPr/>
        </p:nvCxnSpPr>
        <p:spPr>
          <a:xfrm flipV="1">
            <a:off x="6817552" y="1383859"/>
            <a:ext cx="2397210" cy="40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" idx="3"/>
            <a:endCxn id="19" idx="1"/>
          </p:cNvCxnSpPr>
          <p:nvPr/>
        </p:nvCxnSpPr>
        <p:spPr>
          <a:xfrm>
            <a:off x="6817552" y="1387876"/>
            <a:ext cx="2397210" cy="198979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2"/>
            <a:endCxn id="7" idx="0"/>
          </p:cNvCxnSpPr>
          <p:nvPr/>
        </p:nvCxnSpPr>
        <p:spPr>
          <a:xfrm>
            <a:off x="2924207" y="3868495"/>
            <a:ext cx="0" cy="110291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" idx="2"/>
            <a:endCxn id="6" idx="0"/>
          </p:cNvCxnSpPr>
          <p:nvPr/>
        </p:nvCxnSpPr>
        <p:spPr>
          <a:xfrm>
            <a:off x="2924207" y="1856609"/>
            <a:ext cx="0" cy="10436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附录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tree</a:t>
            </a:r>
          </a:p>
          <a:p>
            <a:r>
              <a:rPr lang="en-US" altLang="zh-CN"/>
              <a:t>watch</a:t>
            </a:r>
            <a:r>
              <a:rPr lang="zh-CN" altLang="en-US"/>
              <a:t> </a:t>
            </a:r>
            <a:r>
              <a:rPr lang="en-US" altLang="zh-CN"/>
              <a:t>-d</a:t>
            </a:r>
            <a:r>
              <a:rPr lang="zh-CN" altLang="en-US"/>
              <a:t> </a:t>
            </a:r>
            <a:r>
              <a:rPr lang="en-US" altLang="zh-CN"/>
              <a:t>find</a:t>
            </a:r>
            <a:r>
              <a:rPr lang="zh-CN" altLang="en-US"/>
              <a:t> </a:t>
            </a:r>
            <a:r>
              <a:rPr lang="en-US" altLang="zh-CN"/>
              <a:t>.git/</a:t>
            </a:r>
            <a:r>
              <a:rPr lang="zh-CN" altLang="en-US"/>
              <a:t> </a:t>
            </a:r>
            <a:r>
              <a:rPr lang="en-US" altLang="zh-CN"/>
              <a:t>-mtime</a:t>
            </a:r>
            <a:r>
              <a:rPr lang="zh-CN" altLang="en-US"/>
              <a:t> </a:t>
            </a:r>
            <a:r>
              <a:rPr lang="en-US" altLang="zh-CN"/>
              <a:t>-2m</a:t>
            </a:r>
          </a:p>
          <a:p>
            <a:r>
              <a:rPr lang="en-US" altLang="zh-CN"/>
              <a:t>hexdump</a:t>
            </a:r>
            <a:r>
              <a:rPr lang="zh-CN" altLang="en-US"/>
              <a:t> </a:t>
            </a:r>
            <a:r>
              <a:rPr lang="en-US" altLang="zh-CN"/>
              <a:t>-C</a:t>
            </a:r>
            <a:r>
              <a:rPr lang="zh-CN" altLang="en-US"/>
              <a:t> </a:t>
            </a:r>
            <a:r>
              <a:rPr lang="en-US" altLang="zh-CN"/>
              <a:t>&lt;binary_file&gt;</a:t>
            </a:r>
          </a:p>
          <a:p>
            <a:r>
              <a:rPr lang="en-US" altLang="zh-CN"/>
              <a:t>hexdump</a:t>
            </a:r>
            <a:r>
              <a:rPr lang="zh-CN" altLang="en-US"/>
              <a:t> </a:t>
            </a:r>
            <a:r>
              <a:rPr lang="mr-IN" altLang="zh-CN"/>
              <a:t>–</a:t>
            </a:r>
            <a:r>
              <a:rPr lang="en-US" altLang="zh-CN"/>
              <a:t>ve</a:t>
            </a:r>
            <a:r>
              <a:rPr lang="zh-CN" altLang="en-US"/>
              <a:t> </a:t>
            </a:r>
            <a:r>
              <a:rPr lang="en-US" altLang="zh-CN"/>
              <a:t>‘1/1</a:t>
            </a:r>
            <a:r>
              <a:rPr lang="zh-CN" altLang="en-US"/>
              <a:t> </a:t>
            </a:r>
            <a:r>
              <a:rPr lang="en-US" altLang="zh-CN"/>
              <a:t>“.2x”’</a:t>
            </a:r>
            <a:r>
              <a:rPr lang="zh-CN" altLang="en-US"/>
              <a:t> </a:t>
            </a:r>
            <a:r>
              <a:rPr lang="en-US" altLang="zh-CN"/>
              <a:t>&lt;binary_file&gt;</a:t>
            </a:r>
            <a:r>
              <a:rPr lang="zh-CN" altLang="en-US"/>
              <a:t> </a:t>
            </a:r>
            <a:r>
              <a:rPr lang="en-US" altLang="zh-CN"/>
              <a:t>|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edits</a:t>
            </a:r>
            <a:r>
              <a:rPr lang="zh-CN" altLang="en-US"/>
              <a:t> </a:t>
            </a:r>
            <a:r>
              <a:rPr lang="en-US" altLang="zh-CN"/>
              <a:t>|</a:t>
            </a:r>
            <a:r>
              <a:rPr lang="zh-CN" altLang="en-US"/>
              <a:t> </a:t>
            </a:r>
            <a:r>
              <a:rPr lang="en-US"/>
              <a:t>xxd -r -p</a:t>
            </a:r>
            <a:r>
              <a:rPr lang="zh-CN" altLang="en-US"/>
              <a:t> </a:t>
            </a:r>
            <a:r>
              <a:rPr lang="en-US" altLang="zh-CN"/>
              <a:t>&gt;</a:t>
            </a:r>
            <a:r>
              <a:rPr lang="zh-CN" altLang="en-US"/>
              <a:t> </a:t>
            </a:r>
            <a:r>
              <a:rPr lang="en-US" altLang="zh-CN"/>
              <a:t>output.txt</a:t>
            </a:r>
          </a:p>
          <a:p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-f</a:t>
            </a:r>
            <a:r>
              <a:rPr lang="zh-CN" altLang="en-US"/>
              <a:t> </a:t>
            </a:r>
            <a:r>
              <a:rPr lang="en-US" altLang="zh-CN"/>
              <a:t>-a</a:t>
            </a:r>
            <a:r>
              <a:rPr lang="zh-CN" altLang="en-US"/>
              <a:t> </a:t>
            </a:r>
            <a:r>
              <a:rPr lang="en-US" altLang="zh-CN"/>
              <a:t>&lt;app&gt;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8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附录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官方文档：</a:t>
            </a:r>
            <a:r>
              <a:rPr lang="en-US">
                <a:hlinkClick r:id="rId2"/>
              </a:rPr>
              <a:t>https://git-scm.com/book/zh/v2</a:t>
            </a:r>
            <a:endParaRPr lang="en-US"/>
          </a:p>
          <a:p>
            <a:r>
              <a:rPr lang="en-US" altLang="zh-CN"/>
              <a:t>Git</a:t>
            </a:r>
            <a:r>
              <a:rPr lang="zh-CN" altLang="en-US"/>
              <a:t> </a:t>
            </a:r>
            <a:r>
              <a:rPr lang="en-US" altLang="zh-CN"/>
              <a:t>index</a:t>
            </a:r>
            <a:r>
              <a:rPr lang="zh-CN" altLang="en-US"/>
              <a:t>文件格式：</a:t>
            </a:r>
            <a:r>
              <a:rPr lang="en-US">
                <a:hlinkClick r:id="rId3"/>
              </a:rPr>
              <a:t>https://github.com/git/git/blob/master/Documentation/technical/index-format.txt</a:t>
            </a:r>
            <a:endParaRPr lang="en-US"/>
          </a:p>
          <a:p>
            <a:r>
              <a:rPr lang="zh-CN" altLang="en-US"/>
              <a:t>计算文件</a:t>
            </a:r>
            <a:r>
              <a:rPr lang="en-US" altLang="zh-CN"/>
              <a:t>SHA-1</a:t>
            </a:r>
            <a:r>
              <a:rPr lang="zh-CN" altLang="en-US"/>
              <a:t>：</a:t>
            </a:r>
            <a:r>
              <a:rPr lang="en-US">
                <a:hlinkClick r:id="rId4"/>
              </a:rPr>
              <a:t>http://www.cnfree.org/tools/hash.php</a:t>
            </a:r>
            <a:endParaRPr lang="en-US"/>
          </a:p>
          <a:p>
            <a:r>
              <a:rPr lang="zh-CN" altLang="en-US"/>
              <a:t>十六进制转字符串：</a:t>
            </a:r>
            <a:r>
              <a:rPr lang="en-US">
                <a:hlinkClick r:id="rId5"/>
              </a:rPr>
              <a:t>http://string-functions.com/hex-string.aspx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</a:t>
            </a:r>
            <a:r>
              <a:rPr lang="en-US" altLang="zh-CN" cap="none"/>
              <a:t>efs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/>
              <a:t>作用：使用一个容易理解和记忆的名字来保存</a:t>
            </a:r>
            <a:r>
              <a:rPr lang="en-US" altLang="zh-CN" sz="2800"/>
              <a:t>Commit</a:t>
            </a:r>
            <a:r>
              <a:rPr lang="zh-CN" altLang="en-US" sz="2800"/>
              <a:t>（</a:t>
            </a:r>
            <a:r>
              <a:rPr lang="en-US" altLang="zh-CN" sz="2800"/>
              <a:t>SHA-1</a:t>
            </a:r>
            <a:r>
              <a:rPr lang="zh-CN" altLang="en-US" sz="2800"/>
              <a:t>）</a:t>
            </a:r>
            <a:endParaRPr lang="en-US" altLang="zh-CN" sz="2800"/>
          </a:p>
          <a:p>
            <a:endParaRPr lang="en-US" altLang="zh-CN"/>
          </a:p>
          <a:p>
            <a:r>
              <a:rPr lang="en-US" altLang="zh-CN"/>
              <a:t>HEAD</a:t>
            </a:r>
          </a:p>
          <a:p>
            <a:pPr lvl="1"/>
            <a:r>
              <a:rPr lang="zh-CN" altLang="en-US"/>
              <a:t>指向当前所在的分支或</a:t>
            </a:r>
            <a:r>
              <a:rPr lang="en-US" altLang="zh-CN"/>
              <a:t>Commit</a:t>
            </a:r>
          </a:p>
          <a:p>
            <a:r>
              <a:rPr lang="en-US" altLang="zh-CN"/>
              <a:t>Branches</a:t>
            </a:r>
          </a:p>
          <a:p>
            <a:pPr lvl="1"/>
            <a:r>
              <a:rPr lang="zh-CN" altLang="en-US"/>
              <a:t>指向一个</a:t>
            </a:r>
            <a:r>
              <a:rPr lang="en-US" altLang="zh-CN"/>
              <a:t>Commit</a:t>
            </a:r>
            <a:r>
              <a:rPr lang="zh-CN" altLang="en-US"/>
              <a:t>，易变</a:t>
            </a:r>
            <a:endParaRPr lang="en-US" altLang="zh-CN"/>
          </a:p>
          <a:p>
            <a:r>
              <a:rPr lang="en-US" altLang="zh-CN"/>
              <a:t>Tags</a:t>
            </a:r>
          </a:p>
          <a:p>
            <a:pPr lvl="1"/>
            <a:r>
              <a:rPr lang="zh-CN" altLang="en-US"/>
              <a:t>指向一个</a:t>
            </a:r>
            <a:r>
              <a:rPr lang="en-US" altLang="zh-CN"/>
              <a:t>Commit</a:t>
            </a:r>
            <a:r>
              <a:rPr lang="zh-CN" altLang="en-US"/>
              <a:t>，不易变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10305" y="6355905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54cc7d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14270" y="326012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dc3d77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14270" y="387927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542972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14270" y="4498436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b6ef27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12289" y="326012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01559b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2289" y="387927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bb649f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12289" y="4498436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000f72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10584" y="1975626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6e32ac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10584" y="2639157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1e2df1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10585" y="326012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42b53d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60445" y="2645175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3b2c30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60446" y="326012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ce7000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60447" y="387927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2b642d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10305" y="164333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abd18f</a:t>
            </a: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910307" y="783490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77955d</a:t>
            </a: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10307" y="1402647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8f93c9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10307" y="2021804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f3d213</a:t>
            </a: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10307" y="2640961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a26c0b</a:t>
            </a: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10307" y="3260118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3224b7</a:t>
            </a: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910305" y="3879275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4ec38e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910307" y="4498432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19cf5d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10307" y="5117589"/>
            <a:ext cx="1276173" cy="331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975cf1f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0305" y="5736746"/>
            <a:ext cx="1276173" cy="331766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e35678</a:t>
            </a:r>
            <a:endParaRPr lang="en-US"/>
          </a:p>
        </p:txBody>
      </p:sp>
      <p:cxnSp>
        <p:nvCxnSpPr>
          <p:cNvPr id="41" name="Straight Arrow Connector 40"/>
          <p:cNvCxnSpPr>
            <a:stCxn id="29" idx="4"/>
            <a:endCxn id="7" idx="0"/>
          </p:cNvCxnSpPr>
          <p:nvPr/>
        </p:nvCxnSpPr>
        <p:spPr>
          <a:xfrm>
            <a:off x="6548392" y="6068512"/>
            <a:ext cx="0" cy="28739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4"/>
            <a:endCxn id="29" idx="0"/>
          </p:cNvCxnSpPr>
          <p:nvPr/>
        </p:nvCxnSpPr>
        <p:spPr>
          <a:xfrm flipH="1">
            <a:off x="6548392" y="5449355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4"/>
            <a:endCxn id="28" idx="0"/>
          </p:cNvCxnSpPr>
          <p:nvPr/>
        </p:nvCxnSpPr>
        <p:spPr>
          <a:xfrm>
            <a:off x="6548394" y="4830198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4"/>
            <a:endCxn id="27" idx="0"/>
          </p:cNvCxnSpPr>
          <p:nvPr/>
        </p:nvCxnSpPr>
        <p:spPr>
          <a:xfrm>
            <a:off x="6548392" y="4211041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5" idx="4"/>
            <a:endCxn id="26" idx="0"/>
          </p:cNvCxnSpPr>
          <p:nvPr/>
        </p:nvCxnSpPr>
        <p:spPr>
          <a:xfrm flipH="1">
            <a:off x="6548392" y="3591884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4"/>
            <a:endCxn id="25" idx="0"/>
          </p:cNvCxnSpPr>
          <p:nvPr/>
        </p:nvCxnSpPr>
        <p:spPr>
          <a:xfrm>
            <a:off x="6548394" y="2972727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3" idx="4"/>
            <a:endCxn id="24" idx="0"/>
          </p:cNvCxnSpPr>
          <p:nvPr/>
        </p:nvCxnSpPr>
        <p:spPr>
          <a:xfrm>
            <a:off x="6548394" y="2353570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4"/>
            <a:endCxn id="23" idx="0"/>
          </p:cNvCxnSpPr>
          <p:nvPr/>
        </p:nvCxnSpPr>
        <p:spPr>
          <a:xfrm>
            <a:off x="6548394" y="1734413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4"/>
            <a:endCxn id="22" idx="0"/>
          </p:cNvCxnSpPr>
          <p:nvPr/>
        </p:nvCxnSpPr>
        <p:spPr>
          <a:xfrm>
            <a:off x="6548394" y="1115256"/>
            <a:ext cx="0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21" idx="0"/>
          </p:cNvCxnSpPr>
          <p:nvPr/>
        </p:nvCxnSpPr>
        <p:spPr>
          <a:xfrm>
            <a:off x="6548392" y="496099"/>
            <a:ext cx="2" cy="2873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9" idx="4"/>
            <a:endCxn id="27" idx="1"/>
          </p:cNvCxnSpPr>
          <p:nvPr/>
        </p:nvCxnSpPr>
        <p:spPr>
          <a:xfrm>
            <a:off x="4498534" y="4211044"/>
            <a:ext cx="1598664" cy="33597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8" idx="4"/>
            <a:endCxn id="19" idx="0"/>
          </p:cNvCxnSpPr>
          <p:nvPr/>
        </p:nvCxnSpPr>
        <p:spPr>
          <a:xfrm>
            <a:off x="4498533" y="3591886"/>
            <a:ext cx="1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7" idx="4"/>
            <a:endCxn id="18" idx="0"/>
          </p:cNvCxnSpPr>
          <p:nvPr/>
        </p:nvCxnSpPr>
        <p:spPr>
          <a:xfrm>
            <a:off x="4498532" y="2976941"/>
            <a:ext cx="1" cy="28318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6" idx="4"/>
            <a:endCxn id="19" idx="2"/>
          </p:cNvCxnSpPr>
          <p:nvPr/>
        </p:nvCxnSpPr>
        <p:spPr>
          <a:xfrm>
            <a:off x="2448672" y="3591886"/>
            <a:ext cx="1411775" cy="45327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5" idx="4"/>
            <a:endCxn id="16" idx="0"/>
          </p:cNvCxnSpPr>
          <p:nvPr/>
        </p:nvCxnSpPr>
        <p:spPr>
          <a:xfrm>
            <a:off x="2448671" y="2970923"/>
            <a:ext cx="1" cy="289198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4"/>
            <a:endCxn id="15" idx="0"/>
          </p:cNvCxnSpPr>
          <p:nvPr/>
        </p:nvCxnSpPr>
        <p:spPr>
          <a:xfrm>
            <a:off x="2448671" y="2307392"/>
            <a:ext cx="0" cy="33176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" idx="4"/>
            <a:endCxn id="28" idx="6"/>
          </p:cNvCxnSpPr>
          <p:nvPr/>
        </p:nvCxnSpPr>
        <p:spPr>
          <a:xfrm flipH="1">
            <a:off x="7186480" y="4830202"/>
            <a:ext cx="1363896" cy="4532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" idx="4"/>
            <a:endCxn id="28" idx="6"/>
          </p:cNvCxnSpPr>
          <p:nvPr/>
        </p:nvCxnSpPr>
        <p:spPr>
          <a:xfrm flipH="1">
            <a:off x="7186480" y="4830202"/>
            <a:ext cx="3365877" cy="4532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2" idx="4"/>
            <a:endCxn id="13" idx="0"/>
          </p:cNvCxnSpPr>
          <p:nvPr/>
        </p:nvCxnSpPr>
        <p:spPr>
          <a:xfrm>
            <a:off x="8550376" y="4211044"/>
            <a:ext cx="0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" idx="4"/>
            <a:endCxn id="12" idx="0"/>
          </p:cNvCxnSpPr>
          <p:nvPr/>
        </p:nvCxnSpPr>
        <p:spPr>
          <a:xfrm>
            <a:off x="8550376" y="3591886"/>
            <a:ext cx="0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8" idx="4"/>
            <a:endCxn id="9" idx="0"/>
          </p:cNvCxnSpPr>
          <p:nvPr/>
        </p:nvCxnSpPr>
        <p:spPr>
          <a:xfrm>
            <a:off x="10552357" y="3591886"/>
            <a:ext cx="0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0" idx="0"/>
          </p:cNvCxnSpPr>
          <p:nvPr/>
        </p:nvCxnSpPr>
        <p:spPr>
          <a:xfrm>
            <a:off x="10552357" y="4211044"/>
            <a:ext cx="0" cy="28739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23" idx="4"/>
            <a:endCxn id="17" idx="0"/>
          </p:cNvCxnSpPr>
          <p:nvPr/>
        </p:nvCxnSpPr>
        <p:spPr>
          <a:xfrm flipH="1">
            <a:off x="4498532" y="2353570"/>
            <a:ext cx="2049862" cy="29160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4"/>
            <a:endCxn id="11" idx="0"/>
          </p:cNvCxnSpPr>
          <p:nvPr/>
        </p:nvCxnSpPr>
        <p:spPr>
          <a:xfrm>
            <a:off x="6548394" y="2972727"/>
            <a:ext cx="2001982" cy="28739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8039926" y="149231"/>
            <a:ext cx="1148536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0861573" y="2590111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727279" y="2579141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311541" y="1960746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11916" y="1960746"/>
            <a:ext cx="1186991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Branch_D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43479" y="5107144"/>
            <a:ext cx="1186991" cy="352664"/>
          </a:xfrm>
          <a:prstGeom prst="rect">
            <a:avLst/>
          </a:prstGeom>
          <a:solidFill>
            <a:srgbClr val="EFEC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(tag: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v1.0)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824567" y="1389411"/>
            <a:ext cx="1186991" cy="352664"/>
          </a:xfrm>
          <a:prstGeom prst="rect">
            <a:avLst/>
          </a:prstGeom>
          <a:solidFill>
            <a:srgbClr val="EFEC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(tag: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v1.1)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9" name="Straight Connector 138"/>
          <p:cNvCxnSpPr>
            <a:stCxn id="20" idx="6"/>
            <a:endCxn id="131" idx="1"/>
          </p:cNvCxnSpPr>
          <p:nvPr/>
        </p:nvCxnSpPr>
        <p:spPr>
          <a:xfrm flipV="1">
            <a:off x="7186478" y="325563"/>
            <a:ext cx="853448" cy="465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5" idx="3"/>
            <a:endCxn id="14" idx="2"/>
          </p:cNvCxnSpPr>
          <p:nvPr/>
        </p:nvCxnSpPr>
        <p:spPr>
          <a:xfrm>
            <a:off x="1398907" y="2137078"/>
            <a:ext cx="411677" cy="443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34" idx="2"/>
            <a:endCxn id="17" idx="1"/>
          </p:cNvCxnSpPr>
          <p:nvPr/>
        </p:nvCxnSpPr>
        <p:spPr>
          <a:xfrm>
            <a:off x="3905036" y="2313410"/>
            <a:ext cx="142300" cy="380352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3" idx="2"/>
            <a:endCxn id="11" idx="7"/>
          </p:cNvCxnSpPr>
          <p:nvPr/>
        </p:nvCxnSpPr>
        <p:spPr>
          <a:xfrm flipH="1">
            <a:off x="9001571" y="2931805"/>
            <a:ext cx="319204" cy="376902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2" idx="2"/>
            <a:endCxn id="8" idx="7"/>
          </p:cNvCxnSpPr>
          <p:nvPr/>
        </p:nvCxnSpPr>
        <p:spPr>
          <a:xfrm flipH="1">
            <a:off x="11003552" y="2942775"/>
            <a:ext cx="451516" cy="365932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36" idx="3"/>
            <a:endCxn id="28" idx="2"/>
          </p:cNvCxnSpPr>
          <p:nvPr/>
        </p:nvCxnSpPr>
        <p:spPr>
          <a:xfrm flipV="1">
            <a:off x="5130470" y="5283472"/>
            <a:ext cx="779837" cy="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22" idx="6"/>
            <a:endCxn id="137" idx="1"/>
          </p:cNvCxnSpPr>
          <p:nvPr/>
        </p:nvCxnSpPr>
        <p:spPr>
          <a:xfrm flipV="1">
            <a:off x="7186480" y="1565743"/>
            <a:ext cx="638087" cy="278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3760777" y="143434"/>
            <a:ext cx="1148536" cy="352664"/>
          </a:xfrm>
          <a:prstGeom prst="rect">
            <a:avLst/>
          </a:prstGeom>
          <a:solidFill>
            <a:srgbClr val="B2A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HEAD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2" name="Straight Connector 161"/>
          <p:cNvCxnSpPr>
            <a:stCxn id="160" idx="3"/>
            <a:endCxn id="20" idx="2"/>
          </p:cNvCxnSpPr>
          <p:nvPr/>
        </p:nvCxnSpPr>
        <p:spPr>
          <a:xfrm>
            <a:off x="4909314" y="319766"/>
            <a:ext cx="1000992" cy="104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5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34" y="1512509"/>
            <a:ext cx="8737550" cy="4816574"/>
          </a:xfrm>
          <a:prstGeom prst="rect">
            <a:avLst/>
          </a:prstGeom>
        </p:spPr>
      </p:pic>
      <p:sp>
        <p:nvSpPr>
          <p:cNvPr id="5" name="Action Button: Information 4">
            <a:hlinkClick r:id="" action="ppaction://hlinkshowjump?jump=lastslideviewed" highlightClick="1"/>
          </p:cNvPr>
          <p:cNvSpPr/>
          <p:nvPr/>
        </p:nvSpPr>
        <p:spPr>
          <a:xfrm>
            <a:off x="10622784" y="5719483"/>
            <a:ext cx="753035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zh-CN" altLang="en-US" cap="none"/>
              <a:t>暂存区</a:t>
            </a:r>
            <a:endParaRPr lang="en-US" cap="none"/>
          </a:p>
        </p:txBody>
      </p:sp>
    </p:spTree>
    <p:extLst>
      <p:ext uri="{BB962C8B-B14F-4D97-AF65-F5344CB8AC3E}">
        <p14:creationId xmlns:p14="http://schemas.microsoft.com/office/powerpoint/2010/main" val="1772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/>
              <a:t>index</a:t>
            </a:r>
            <a:endParaRPr lang="en-US" cap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暂存区的底层实现</a:t>
            </a:r>
            <a:endParaRPr lang="en-US" altLang="zh-CN"/>
          </a:p>
          <a:p>
            <a:r>
              <a:rPr lang="zh-CN" altLang="en-US"/>
              <a:t>位于工作区和</a:t>
            </a:r>
            <a:r>
              <a:rPr lang="en-US" altLang="zh-CN"/>
              <a:t>git</a:t>
            </a:r>
            <a:r>
              <a:rPr lang="zh-CN" altLang="en-US"/>
              <a:t>仓库之间（逻辑）</a:t>
            </a:r>
            <a:endParaRPr lang="en-US" altLang="zh-CN"/>
          </a:p>
          <a:p>
            <a:r>
              <a:rPr lang="zh-CN" altLang="en-US"/>
              <a:t>快速生成下一个</a:t>
            </a:r>
            <a:r>
              <a:rPr lang="en-US" altLang="zh-CN"/>
              <a:t>commit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10454"/>
              </p:ext>
            </p:extLst>
          </p:nvPr>
        </p:nvGraphicFramePr>
        <p:xfrm>
          <a:off x="0" y="0"/>
          <a:ext cx="1219200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945"/>
                <a:gridCol w="641000"/>
                <a:gridCol w="470112"/>
                <a:gridCol w="170889"/>
                <a:gridCol w="641000"/>
                <a:gridCol w="428422"/>
                <a:gridCol w="212578"/>
                <a:gridCol w="712584"/>
                <a:gridCol w="211791"/>
                <a:gridCol w="121305"/>
                <a:gridCol w="395659"/>
                <a:gridCol w="712584"/>
                <a:gridCol w="130295"/>
                <a:gridCol w="219638"/>
                <a:gridCol w="254920"/>
                <a:gridCol w="276191"/>
                <a:gridCol w="430117"/>
                <a:gridCol w="456544"/>
                <a:gridCol w="331790"/>
                <a:gridCol w="121305"/>
                <a:gridCol w="121305"/>
                <a:gridCol w="121305"/>
                <a:gridCol w="240901"/>
                <a:gridCol w="155968"/>
                <a:gridCol w="393897"/>
                <a:gridCol w="264397"/>
                <a:gridCol w="213888"/>
                <a:gridCol w="212388"/>
                <a:gridCol w="527622"/>
                <a:gridCol w="236961"/>
                <a:gridCol w="981701"/>
              </a:tblGrid>
              <a:tr h="872191">
                <a:tc row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12-byte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4-byte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 baseline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signature</a:t>
                      </a:r>
                      <a:endParaRPr lang="en-US" baseline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4-byte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version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4-byte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entries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3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version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5476">
                <a:tc row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Entries</a:t>
                      </a:r>
                    </a:p>
                    <a:p>
                      <a:endParaRPr lang="en-US" baseline="0">
                        <a:solidFill>
                          <a:schemeClr val="tx1"/>
                        </a:solidFill>
                      </a:endParaRPr>
                    </a:p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ctime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ctime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mtime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mtime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nsec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dev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ino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86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unused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perm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1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uid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gid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file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20-byte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SHA-1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object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16-bit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flags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6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path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1-8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bytes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00...00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1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length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2288">
                <a:tc rowSpan="3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Extensions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3" gridSpan="9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4-byte</a:t>
                      </a:r>
                      <a:endParaRPr lang="en-US" altLang="zh-CN" baseline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signature</a:t>
                      </a:r>
                      <a:endParaRPr lang="en-US" baseline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currently supports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cached tree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(TREE)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resolve undo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(REUC)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extensions.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8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extension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byte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r>
                        <a:rPr lang="en-US" altLang="zh-CN"/>
                        <a:t>extension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data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TREE</a:t>
                      </a:r>
                      <a:r>
                        <a:rPr lang="zh-CN" altLang="en-US"/>
                        <a:t>）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8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CN"/>
                        <a:t>path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/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CN" baseline="0"/>
                        <a:t>entries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#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/>
                        <a:t>subtree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#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alt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9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r>
                        <a:rPr lang="en-US" altLang="zh-CN"/>
                        <a:t>160-bit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/>
                        <a:t>SHA-1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45879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20-byte</a:t>
                      </a:r>
                    </a:p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SHA-1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checksum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over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file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before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this</a:t>
                      </a:r>
                      <a:r>
                        <a:rPr lang="zh-CN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>
                          <a:solidFill>
                            <a:schemeClr val="tx1"/>
                          </a:solidFill>
                        </a:rPr>
                        <a:t>checksum.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20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2810</TotalTime>
  <Words>1566</Words>
  <Application>Microsoft Macintosh PowerPoint</Application>
  <PresentationFormat>Widescreen</PresentationFormat>
  <Paragraphs>454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DengXian</vt:lpstr>
      <vt:lpstr>Gill Sans MT</vt:lpstr>
      <vt:lpstr>Impact</vt:lpstr>
      <vt:lpstr>Mangal</vt:lpstr>
      <vt:lpstr>华文中宋</vt:lpstr>
      <vt:lpstr>宋体</vt:lpstr>
      <vt:lpstr>Arial</vt:lpstr>
      <vt:lpstr>Badge</vt:lpstr>
      <vt:lpstr>Git</vt:lpstr>
      <vt:lpstr>FS的树形结构</vt:lpstr>
      <vt:lpstr>Git Objects</vt:lpstr>
      <vt:lpstr>PowerPoint Presentation</vt:lpstr>
      <vt:lpstr>Refs</vt:lpstr>
      <vt:lpstr>PowerPoint Presentation</vt:lpstr>
      <vt:lpstr>暂存区</vt:lpstr>
      <vt:lpstr>index</vt:lpstr>
      <vt:lpstr>PowerPoint Presentation</vt:lpstr>
      <vt:lpstr>Workflow</vt:lpstr>
      <vt:lpstr>PowerPoint Presentation</vt:lpstr>
      <vt:lpstr>.git</vt:lpstr>
      <vt:lpstr>git命令</vt:lpstr>
      <vt:lpstr>git add</vt:lpstr>
      <vt:lpstr>git rm</vt:lpstr>
      <vt:lpstr>git reset</vt:lpstr>
      <vt:lpstr>git checkout</vt:lpstr>
      <vt:lpstr>git commit</vt:lpstr>
      <vt:lpstr>git fetch</vt:lpstr>
      <vt:lpstr>git merge</vt:lpstr>
      <vt:lpstr>git merge</vt:lpstr>
      <vt:lpstr>git status</vt:lpstr>
      <vt:lpstr>git log</vt:lpstr>
      <vt:lpstr>git diff</vt:lpstr>
      <vt:lpstr>git init</vt:lpstr>
      <vt:lpstr>git branch</vt:lpstr>
      <vt:lpstr>git remote</vt:lpstr>
      <vt:lpstr>git push</vt:lpstr>
      <vt:lpstr>git config</vt:lpstr>
      <vt:lpstr>git reflog</vt:lpstr>
      <vt:lpstr>git stash</vt:lpstr>
      <vt:lpstr>git submodule</vt:lpstr>
      <vt:lpstr>git submodule</vt:lpstr>
      <vt:lpstr>git submodule</vt:lpstr>
      <vt:lpstr>git hooks</vt:lpstr>
      <vt:lpstr>git gc</vt:lpstr>
      <vt:lpstr>iSsue – 误引入大文件</vt:lpstr>
      <vt:lpstr>Q &amp; A</vt:lpstr>
      <vt:lpstr>附录</vt:lpstr>
      <vt:lpstr>附录</vt:lpstr>
      <vt:lpstr>附录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Hongsheng Wang</dc:creator>
  <cp:lastModifiedBy>Hongsheng Wang</cp:lastModifiedBy>
  <cp:revision>82</cp:revision>
  <dcterms:created xsi:type="dcterms:W3CDTF">2017-05-31T06:44:33Z</dcterms:created>
  <dcterms:modified xsi:type="dcterms:W3CDTF">2017-06-09T11:02:32Z</dcterms:modified>
</cp:coreProperties>
</file>